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5"/>
  </p:notesMasterIdLst>
  <p:handoutMasterIdLst>
    <p:handoutMasterId r:id="rId76"/>
  </p:handoutMasterIdLst>
  <p:sldIdLst>
    <p:sldId id="499" r:id="rId2"/>
    <p:sldId id="574" r:id="rId3"/>
    <p:sldId id="553" r:id="rId4"/>
    <p:sldId id="552" r:id="rId5"/>
    <p:sldId id="500" r:id="rId6"/>
    <p:sldId id="501" r:id="rId7"/>
    <p:sldId id="502" r:id="rId8"/>
    <p:sldId id="503" r:id="rId9"/>
    <p:sldId id="504" r:id="rId10"/>
    <p:sldId id="505" r:id="rId11"/>
    <p:sldId id="506" r:id="rId12"/>
    <p:sldId id="554" r:id="rId13"/>
    <p:sldId id="507" r:id="rId14"/>
    <p:sldId id="508" r:id="rId15"/>
    <p:sldId id="509" r:id="rId16"/>
    <p:sldId id="510" r:id="rId17"/>
    <p:sldId id="511" r:id="rId18"/>
    <p:sldId id="512" r:id="rId19"/>
    <p:sldId id="513" r:id="rId20"/>
    <p:sldId id="562" r:id="rId21"/>
    <p:sldId id="555" r:id="rId22"/>
    <p:sldId id="514" r:id="rId23"/>
    <p:sldId id="559" r:id="rId24"/>
    <p:sldId id="560" r:id="rId25"/>
    <p:sldId id="561" r:id="rId26"/>
    <p:sldId id="515" r:id="rId27"/>
    <p:sldId id="557" r:id="rId28"/>
    <p:sldId id="516" r:id="rId29"/>
    <p:sldId id="518" r:id="rId30"/>
    <p:sldId id="519" r:id="rId31"/>
    <p:sldId id="520" r:id="rId32"/>
    <p:sldId id="521" r:id="rId33"/>
    <p:sldId id="522" r:id="rId34"/>
    <p:sldId id="556" r:id="rId35"/>
    <p:sldId id="523" r:id="rId36"/>
    <p:sldId id="524" r:id="rId37"/>
    <p:sldId id="525" r:id="rId38"/>
    <p:sldId id="526" r:id="rId39"/>
    <p:sldId id="527" r:id="rId40"/>
    <p:sldId id="528" r:id="rId41"/>
    <p:sldId id="529" r:id="rId42"/>
    <p:sldId id="530" r:id="rId43"/>
    <p:sldId id="531" r:id="rId44"/>
    <p:sldId id="532" r:id="rId45"/>
    <p:sldId id="533" r:id="rId46"/>
    <p:sldId id="536" r:id="rId47"/>
    <p:sldId id="534" r:id="rId48"/>
    <p:sldId id="537" r:id="rId49"/>
    <p:sldId id="538" r:id="rId50"/>
    <p:sldId id="576" r:id="rId51"/>
    <p:sldId id="575" r:id="rId52"/>
    <p:sldId id="540" r:id="rId53"/>
    <p:sldId id="541" r:id="rId54"/>
    <p:sldId id="542" r:id="rId55"/>
    <p:sldId id="543" r:id="rId56"/>
    <p:sldId id="545" r:id="rId57"/>
    <p:sldId id="546" r:id="rId58"/>
    <p:sldId id="544" r:id="rId59"/>
    <p:sldId id="547" r:id="rId60"/>
    <p:sldId id="548" r:id="rId61"/>
    <p:sldId id="549" r:id="rId62"/>
    <p:sldId id="550" r:id="rId63"/>
    <p:sldId id="558" r:id="rId64"/>
    <p:sldId id="564" r:id="rId65"/>
    <p:sldId id="565" r:id="rId66"/>
    <p:sldId id="566" r:id="rId67"/>
    <p:sldId id="567" r:id="rId68"/>
    <p:sldId id="568" r:id="rId69"/>
    <p:sldId id="569" r:id="rId70"/>
    <p:sldId id="570" r:id="rId71"/>
    <p:sldId id="571" r:id="rId72"/>
    <p:sldId id="572" r:id="rId73"/>
    <p:sldId id="573" r:id="rId74"/>
  </p:sldIdLst>
  <p:sldSz cx="9144000" cy="6858000" type="screen4x3"/>
  <p:notesSz cx="6797675" cy="9926638"/>
  <p:defaultTextStyle>
    <a:defPPr>
      <a:defRPr lang="en-US"/>
    </a:defPPr>
    <a:lvl1pPr algn="l" rtl="0" eaLnBrk="0" fontAlgn="base" hangingPunct="0">
      <a:spcBef>
        <a:spcPct val="0"/>
      </a:spcBef>
      <a:spcAft>
        <a:spcPct val="0"/>
      </a:spcAft>
      <a:defRPr sz="2800" kern="1200">
        <a:solidFill>
          <a:srgbClr val="FF0000"/>
        </a:solidFill>
        <a:latin typeface="Times New Roman" pitchFamily="18" charset="0"/>
        <a:ea typeface="+mn-ea"/>
        <a:cs typeface="+mn-cs"/>
      </a:defRPr>
    </a:lvl1pPr>
    <a:lvl2pPr marL="457200" algn="l" rtl="0" eaLnBrk="0" fontAlgn="base" hangingPunct="0">
      <a:spcBef>
        <a:spcPct val="0"/>
      </a:spcBef>
      <a:spcAft>
        <a:spcPct val="0"/>
      </a:spcAft>
      <a:defRPr sz="2800" kern="1200">
        <a:solidFill>
          <a:srgbClr val="FF0000"/>
        </a:solidFill>
        <a:latin typeface="Times New Roman" pitchFamily="18" charset="0"/>
        <a:ea typeface="+mn-ea"/>
        <a:cs typeface="+mn-cs"/>
      </a:defRPr>
    </a:lvl2pPr>
    <a:lvl3pPr marL="914400" algn="l" rtl="0" eaLnBrk="0" fontAlgn="base" hangingPunct="0">
      <a:spcBef>
        <a:spcPct val="0"/>
      </a:spcBef>
      <a:spcAft>
        <a:spcPct val="0"/>
      </a:spcAft>
      <a:defRPr sz="2800" kern="1200">
        <a:solidFill>
          <a:srgbClr val="FF0000"/>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rgbClr val="FF0000"/>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rgbClr val="FF0000"/>
        </a:solidFill>
        <a:latin typeface="Times New Roman" pitchFamily="18" charset="0"/>
        <a:ea typeface="+mn-ea"/>
        <a:cs typeface="+mn-cs"/>
      </a:defRPr>
    </a:lvl5pPr>
    <a:lvl6pPr marL="2286000" algn="l" defTabSz="914400" rtl="0" eaLnBrk="1" latinLnBrk="0" hangingPunct="1">
      <a:defRPr sz="2800" kern="1200">
        <a:solidFill>
          <a:srgbClr val="FF0000"/>
        </a:solidFill>
        <a:latin typeface="Times New Roman" pitchFamily="18" charset="0"/>
        <a:ea typeface="+mn-ea"/>
        <a:cs typeface="+mn-cs"/>
      </a:defRPr>
    </a:lvl6pPr>
    <a:lvl7pPr marL="2743200" algn="l" defTabSz="914400" rtl="0" eaLnBrk="1" latinLnBrk="0" hangingPunct="1">
      <a:defRPr sz="2800" kern="1200">
        <a:solidFill>
          <a:srgbClr val="FF0000"/>
        </a:solidFill>
        <a:latin typeface="Times New Roman" pitchFamily="18" charset="0"/>
        <a:ea typeface="+mn-ea"/>
        <a:cs typeface="+mn-cs"/>
      </a:defRPr>
    </a:lvl7pPr>
    <a:lvl8pPr marL="3200400" algn="l" defTabSz="914400" rtl="0" eaLnBrk="1" latinLnBrk="0" hangingPunct="1">
      <a:defRPr sz="2800" kern="1200">
        <a:solidFill>
          <a:srgbClr val="FF0000"/>
        </a:solidFill>
        <a:latin typeface="Times New Roman" pitchFamily="18" charset="0"/>
        <a:ea typeface="+mn-ea"/>
        <a:cs typeface="+mn-cs"/>
      </a:defRPr>
    </a:lvl8pPr>
    <a:lvl9pPr marL="3657600" algn="l" defTabSz="914400" rtl="0" eaLnBrk="1" latinLnBrk="0" hangingPunct="1">
      <a:defRPr sz="2800" kern="1200">
        <a:solidFill>
          <a:srgbClr val="FF00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9900"/>
    <a:srgbClr val="FF0000"/>
    <a:srgbClr val="006600"/>
    <a:srgbClr val="FF7C80"/>
    <a:srgbClr val="008000"/>
    <a:srgbClr val="9933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autoAdjust="0"/>
  </p:normalViewPr>
  <p:slideViewPr>
    <p:cSldViewPr>
      <p:cViewPr varScale="1">
        <p:scale>
          <a:sx n="112" d="100"/>
          <a:sy n="112" d="100"/>
        </p:scale>
        <p:origin x="16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t" anchorCtr="0" compatLnSpc="1">
            <a:prstTxWarp prst="textNoShape">
              <a:avLst/>
            </a:prstTxWarp>
          </a:bodyPr>
          <a:lstStyle>
            <a:lvl1pPr defTabSz="919163">
              <a:spcBef>
                <a:spcPct val="0"/>
              </a:spcBef>
              <a:buClrTx/>
              <a:buFontTx/>
              <a:buNone/>
              <a:defRPr sz="1200">
                <a:solidFill>
                  <a:schemeClr val="tx1"/>
                </a:solidFill>
              </a:defRPr>
            </a:lvl1pPr>
          </a:lstStyle>
          <a:p>
            <a:pPr>
              <a:defRPr/>
            </a:pPr>
            <a:endParaRPr lang="en-US" altLang="en-US"/>
          </a:p>
        </p:txBody>
      </p:sp>
      <p:sp>
        <p:nvSpPr>
          <p:cNvPr id="2293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t" anchorCtr="0" compatLnSpc="1">
            <a:prstTxWarp prst="textNoShape">
              <a:avLst/>
            </a:prstTxWarp>
          </a:bodyPr>
          <a:lstStyle>
            <a:lvl1pPr algn="r" defTabSz="919163">
              <a:spcBef>
                <a:spcPct val="0"/>
              </a:spcBef>
              <a:buClrTx/>
              <a:buFontTx/>
              <a:buNone/>
              <a:defRPr sz="1200">
                <a:solidFill>
                  <a:schemeClr val="tx1"/>
                </a:solidFill>
              </a:defRPr>
            </a:lvl1pPr>
          </a:lstStyle>
          <a:p>
            <a:pPr>
              <a:defRPr/>
            </a:pPr>
            <a:endParaRPr lang="en-US" altLang="en-US"/>
          </a:p>
        </p:txBody>
      </p:sp>
      <p:sp>
        <p:nvSpPr>
          <p:cNvPr id="2293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b" anchorCtr="0" compatLnSpc="1">
            <a:prstTxWarp prst="textNoShape">
              <a:avLst/>
            </a:prstTxWarp>
          </a:bodyPr>
          <a:lstStyle>
            <a:lvl1pPr defTabSz="919163">
              <a:spcBef>
                <a:spcPct val="0"/>
              </a:spcBef>
              <a:buClrTx/>
              <a:buFontTx/>
              <a:buNone/>
              <a:defRPr sz="1200">
                <a:solidFill>
                  <a:schemeClr val="tx1"/>
                </a:solidFill>
              </a:defRPr>
            </a:lvl1pPr>
          </a:lstStyle>
          <a:p>
            <a:pPr>
              <a:defRPr/>
            </a:pPr>
            <a:endParaRPr lang="en-US" altLang="en-US"/>
          </a:p>
        </p:txBody>
      </p:sp>
      <p:sp>
        <p:nvSpPr>
          <p:cNvPr id="2293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b" anchorCtr="0" compatLnSpc="1">
            <a:prstTxWarp prst="textNoShape">
              <a:avLst/>
            </a:prstTxWarp>
          </a:bodyPr>
          <a:lstStyle>
            <a:lvl1pPr algn="r" defTabSz="919163">
              <a:defRPr sz="1200">
                <a:solidFill>
                  <a:schemeClr val="tx1"/>
                </a:solidFill>
              </a:defRPr>
            </a:lvl1pPr>
          </a:lstStyle>
          <a:p>
            <a:fld id="{0DADB881-AB20-4F74-AB0A-BA1EFC624110}" type="slidenum">
              <a:rPr lang="en-US" altLang="en-US"/>
              <a:pPr/>
              <a:t>‹#›</a:t>
            </a:fld>
            <a:endParaRPr lang="en-US" altLang="en-US"/>
          </a:p>
        </p:txBody>
      </p:sp>
    </p:spTree>
    <p:extLst>
      <p:ext uri="{BB962C8B-B14F-4D97-AF65-F5344CB8AC3E}">
        <p14:creationId xmlns:p14="http://schemas.microsoft.com/office/powerpoint/2010/main" val="26569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t" anchorCtr="0" compatLnSpc="1">
            <a:prstTxWarp prst="textNoShape">
              <a:avLst/>
            </a:prstTxWarp>
          </a:bodyPr>
          <a:lstStyle>
            <a:lvl1pPr defTabSz="919163">
              <a:spcBef>
                <a:spcPct val="0"/>
              </a:spcBef>
              <a:buClrTx/>
              <a:buFontTx/>
              <a:buNone/>
              <a:defRPr sz="1200">
                <a:solidFill>
                  <a:schemeClr val="tx1"/>
                </a:solidFill>
              </a:defRPr>
            </a:lvl1pPr>
          </a:lstStyle>
          <a:p>
            <a:pPr>
              <a:defRPr/>
            </a:pPr>
            <a:endParaRPr lang="en-GB" altLang="en-US"/>
          </a:p>
        </p:txBody>
      </p:sp>
      <p:sp>
        <p:nvSpPr>
          <p:cNvPr id="17411"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t" anchorCtr="0" compatLnSpc="1">
            <a:prstTxWarp prst="textNoShape">
              <a:avLst/>
            </a:prstTxWarp>
          </a:bodyPr>
          <a:lstStyle>
            <a:lvl1pPr algn="r" defTabSz="919163">
              <a:spcBef>
                <a:spcPct val="0"/>
              </a:spcBef>
              <a:buClrTx/>
              <a:buFontTx/>
              <a:buNone/>
              <a:defRPr sz="1200">
                <a:solidFill>
                  <a:schemeClr val="tx1"/>
                </a:solidFill>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08050" y="4714875"/>
            <a:ext cx="49815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b" anchorCtr="0" compatLnSpc="1">
            <a:prstTxWarp prst="textNoShape">
              <a:avLst/>
            </a:prstTxWarp>
          </a:bodyPr>
          <a:lstStyle>
            <a:lvl1pPr defTabSz="919163">
              <a:spcBef>
                <a:spcPct val="0"/>
              </a:spcBef>
              <a:buClrTx/>
              <a:buFontTx/>
              <a:buNone/>
              <a:defRPr sz="1200">
                <a:solidFill>
                  <a:schemeClr val="tx1"/>
                </a:solidFill>
              </a:defRPr>
            </a:lvl1pPr>
          </a:lstStyle>
          <a:p>
            <a:pPr>
              <a:defRPr/>
            </a:pPr>
            <a:endParaRPr lang="en-GB" altLang="en-US"/>
          </a:p>
        </p:txBody>
      </p:sp>
      <p:sp>
        <p:nvSpPr>
          <p:cNvPr id="17415"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42" tIns="45921" rIns="91842" bIns="45921" numCol="1" anchor="b" anchorCtr="0" compatLnSpc="1">
            <a:prstTxWarp prst="textNoShape">
              <a:avLst/>
            </a:prstTxWarp>
          </a:bodyPr>
          <a:lstStyle>
            <a:lvl1pPr algn="r" defTabSz="919163">
              <a:defRPr sz="1200">
                <a:solidFill>
                  <a:schemeClr val="tx1"/>
                </a:solidFill>
              </a:defRPr>
            </a:lvl1pPr>
          </a:lstStyle>
          <a:p>
            <a:fld id="{BD958328-BBA9-4855-9E67-86F9758BC9BA}" type="slidenum">
              <a:rPr lang="en-GB" altLang="en-US"/>
              <a:pPr/>
              <a:t>‹#›</a:t>
            </a:fld>
            <a:endParaRPr lang="en-GB" altLang="en-US"/>
          </a:p>
        </p:txBody>
      </p:sp>
    </p:spTree>
    <p:extLst>
      <p:ext uri="{BB962C8B-B14F-4D97-AF65-F5344CB8AC3E}">
        <p14:creationId xmlns:p14="http://schemas.microsoft.com/office/powerpoint/2010/main" val="1208964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a:p>
        </p:txBody>
      </p:sp>
      <p:sp>
        <p:nvSpPr>
          <p:cNvPr id="67588" name="Slide Number Placeholder 3"/>
          <p:cNvSpPr>
            <a:spLocks noGrp="1"/>
          </p:cNvSpPr>
          <p:nvPr>
            <p:ph type="sldNum" sz="quarter" idx="5"/>
          </p:nvPr>
        </p:nvSpPr>
        <p:spPr>
          <a:noFill/>
        </p:spPr>
        <p:txBody>
          <a:bodyPr/>
          <a:lstStyle>
            <a:lvl1pPr defTabSz="919163">
              <a:defRPr sz="2800">
                <a:solidFill>
                  <a:srgbClr val="FF0000"/>
                </a:solidFill>
                <a:latin typeface="Times New Roman" pitchFamily="18" charset="0"/>
              </a:defRPr>
            </a:lvl1pPr>
            <a:lvl2pPr marL="742950" indent="-285750" defTabSz="919163">
              <a:defRPr sz="2800">
                <a:solidFill>
                  <a:srgbClr val="FF0000"/>
                </a:solidFill>
                <a:latin typeface="Times New Roman" pitchFamily="18" charset="0"/>
              </a:defRPr>
            </a:lvl2pPr>
            <a:lvl3pPr marL="1143000" indent="-228600" defTabSz="919163">
              <a:defRPr sz="2800">
                <a:solidFill>
                  <a:srgbClr val="FF0000"/>
                </a:solidFill>
                <a:latin typeface="Times New Roman" pitchFamily="18" charset="0"/>
              </a:defRPr>
            </a:lvl3pPr>
            <a:lvl4pPr marL="1600200" indent="-228600" defTabSz="919163">
              <a:defRPr sz="2800">
                <a:solidFill>
                  <a:srgbClr val="FF0000"/>
                </a:solidFill>
                <a:latin typeface="Times New Roman" pitchFamily="18" charset="0"/>
              </a:defRPr>
            </a:lvl4pPr>
            <a:lvl5pPr marL="2057400" indent="-228600" defTabSz="919163">
              <a:defRPr sz="2800">
                <a:solidFill>
                  <a:srgbClr val="FF0000"/>
                </a:solidFill>
                <a:latin typeface="Times New Roman" pitchFamily="18" charset="0"/>
              </a:defRPr>
            </a:lvl5pPr>
            <a:lvl6pPr marL="2514600" indent="-228600" defTabSz="919163" eaLnBrk="0" fontAlgn="base" hangingPunct="0">
              <a:spcBef>
                <a:spcPct val="0"/>
              </a:spcBef>
              <a:spcAft>
                <a:spcPct val="0"/>
              </a:spcAft>
              <a:defRPr sz="2800">
                <a:solidFill>
                  <a:srgbClr val="FF0000"/>
                </a:solidFill>
                <a:latin typeface="Times New Roman" pitchFamily="18" charset="0"/>
              </a:defRPr>
            </a:lvl6pPr>
            <a:lvl7pPr marL="2971800" indent="-228600" defTabSz="919163" eaLnBrk="0" fontAlgn="base" hangingPunct="0">
              <a:spcBef>
                <a:spcPct val="0"/>
              </a:spcBef>
              <a:spcAft>
                <a:spcPct val="0"/>
              </a:spcAft>
              <a:defRPr sz="2800">
                <a:solidFill>
                  <a:srgbClr val="FF0000"/>
                </a:solidFill>
                <a:latin typeface="Times New Roman" pitchFamily="18" charset="0"/>
              </a:defRPr>
            </a:lvl7pPr>
            <a:lvl8pPr marL="3429000" indent="-228600" defTabSz="919163" eaLnBrk="0" fontAlgn="base" hangingPunct="0">
              <a:spcBef>
                <a:spcPct val="0"/>
              </a:spcBef>
              <a:spcAft>
                <a:spcPct val="0"/>
              </a:spcAft>
              <a:defRPr sz="2800">
                <a:solidFill>
                  <a:srgbClr val="FF0000"/>
                </a:solidFill>
                <a:latin typeface="Times New Roman" pitchFamily="18" charset="0"/>
              </a:defRPr>
            </a:lvl8pPr>
            <a:lvl9pPr marL="3886200" indent="-228600" defTabSz="919163" eaLnBrk="0" fontAlgn="base" hangingPunct="0">
              <a:spcBef>
                <a:spcPct val="0"/>
              </a:spcBef>
              <a:spcAft>
                <a:spcPct val="0"/>
              </a:spcAft>
              <a:defRPr sz="2800">
                <a:solidFill>
                  <a:srgbClr val="FF0000"/>
                </a:solidFill>
                <a:latin typeface="Times New Roman" pitchFamily="18" charset="0"/>
              </a:defRPr>
            </a:lvl9pPr>
          </a:lstStyle>
          <a:p>
            <a:fld id="{0520392D-022F-4DC4-B187-BAB0B8A59285}" type="slidenum">
              <a:rPr lang="en-GB" altLang="en-US" sz="1200">
                <a:solidFill>
                  <a:schemeClr val="tx1"/>
                </a:solidFill>
              </a:rPr>
              <a:pPr/>
              <a:t>63</a:t>
            </a:fld>
            <a:endParaRPr lang="en-GB"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325DAF1-9EB5-40F9-8F16-2141FA9B524E}" type="slidenum">
              <a:rPr lang="en-US" altLang="en-US"/>
              <a:pPr/>
              <a:t>‹#›</a:t>
            </a:fld>
            <a:endParaRPr lang="en-US" altLang="en-US"/>
          </a:p>
        </p:txBody>
      </p:sp>
    </p:spTree>
    <p:extLst>
      <p:ext uri="{BB962C8B-B14F-4D97-AF65-F5344CB8AC3E}">
        <p14:creationId xmlns:p14="http://schemas.microsoft.com/office/powerpoint/2010/main" val="1869166239"/>
      </p:ext>
    </p:extLst>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E89A9C7-E561-41F8-8A9C-E5CEB2A12659}" type="slidenum">
              <a:rPr lang="en-US" altLang="en-US"/>
              <a:pPr/>
              <a:t>‹#›</a:t>
            </a:fld>
            <a:endParaRPr lang="en-US" altLang="en-US"/>
          </a:p>
        </p:txBody>
      </p:sp>
    </p:spTree>
    <p:extLst>
      <p:ext uri="{BB962C8B-B14F-4D97-AF65-F5344CB8AC3E}">
        <p14:creationId xmlns:p14="http://schemas.microsoft.com/office/powerpoint/2010/main" val="2824921613"/>
      </p:ext>
    </p:extLst>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CD14A1-0D6A-41D1-A123-70EEA147D818}" type="slidenum">
              <a:rPr lang="en-US" altLang="en-US"/>
              <a:pPr/>
              <a:t>‹#›</a:t>
            </a:fld>
            <a:endParaRPr lang="en-US" altLang="en-US"/>
          </a:p>
        </p:txBody>
      </p:sp>
    </p:spTree>
    <p:extLst>
      <p:ext uri="{BB962C8B-B14F-4D97-AF65-F5344CB8AC3E}">
        <p14:creationId xmlns:p14="http://schemas.microsoft.com/office/powerpoint/2010/main" val="3590280150"/>
      </p:ext>
    </p:extLst>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84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7F4A7A7-E14A-4E4F-B519-40696F6D4872}" type="slidenum">
              <a:rPr lang="en-US" altLang="en-US"/>
              <a:pPr/>
              <a:t>‹#›</a:t>
            </a:fld>
            <a:endParaRPr lang="en-US" altLang="en-US"/>
          </a:p>
        </p:txBody>
      </p:sp>
    </p:spTree>
    <p:extLst>
      <p:ext uri="{BB962C8B-B14F-4D97-AF65-F5344CB8AC3E}">
        <p14:creationId xmlns:p14="http://schemas.microsoft.com/office/powerpoint/2010/main" val="2727638371"/>
      </p:ext>
    </p:extLst>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609600"/>
            <a:ext cx="77724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25486B5-A9E9-4B6B-8FC4-489A266B4013}" type="slidenum">
              <a:rPr lang="en-US" altLang="en-US"/>
              <a:pPr/>
              <a:t>‹#›</a:t>
            </a:fld>
            <a:endParaRPr lang="en-US" altLang="en-US"/>
          </a:p>
        </p:txBody>
      </p:sp>
    </p:spTree>
    <p:extLst>
      <p:ext uri="{BB962C8B-B14F-4D97-AF65-F5344CB8AC3E}">
        <p14:creationId xmlns:p14="http://schemas.microsoft.com/office/powerpoint/2010/main" val="1562857951"/>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E87830D-0858-4350-BB54-AA93767E601B}" type="slidenum">
              <a:rPr lang="en-US" altLang="en-US"/>
              <a:pPr/>
              <a:t>‹#›</a:t>
            </a:fld>
            <a:endParaRPr lang="en-US" altLang="en-US"/>
          </a:p>
        </p:txBody>
      </p:sp>
    </p:spTree>
    <p:extLst>
      <p:ext uri="{BB962C8B-B14F-4D97-AF65-F5344CB8AC3E}">
        <p14:creationId xmlns:p14="http://schemas.microsoft.com/office/powerpoint/2010/main" val="1198897754"/>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9FDBE49-DCC4-4670-A11B-CC37C367070D}" type="slidenum">
              <a:rPr lang="en-US" altLang="en-US"/>
              <a:pPr/>
              <a:t>‹#›</a:t>
            </a:fld>
            <a:endParaRPr lang="en-US" altLang="en-US"/>
          </a:p>
        </p:txBody>
      </p:sp>
    </p:spTree>
    <p:extLst>
      <p:ext uri="{BB962C8B-B14F-4D97-AF65-F5344CB8AC3E}">
        <p14:creationId xmlns:p14="http://schemas.microsoft.com/office/powerpoint/2010/main" val="481407932"/>
      </p:ext>
    </p:extLst>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6B0C237-C2AF-4715-AF1B-9743E92A96E3}" type="slidenum">
              <a:rPr lang="en-US" altLang="en-US"/>
              <a:pPr/>
              <a:t>‹#›</a:t>
            </a:fld>
            <a:endParaRPr lang="en-US" altLang="en-US"/>
          </a:p>
        </p:txBody>
      </p:sp>
    </p:spTree>
    <p:extLst>
      <p:ext uri="{BB962C8B-B14F-4D97-AF65-F5344CB8AC3E}">
        <p14:creationId xmlns:p14="http://schemas.microsoft.com/office/powerpoint/2010/main" val="3324633517"/>
      </p:ext>
    </p:extLst>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C5349A1-FDEC-4F8A-BBFB-6D585C81223A}" type="slidenum">
              <a:rPr lang="en-US" altLang="en-US"/>
              <a:pPr/>
              <a:t>‹#›</a:t>
            </a:fld>
            <a:endParaRPr lang="en-US" altLang="en-US"/>
          </a:p>
        </p:txBody>
      </p:sp>
    </p:spTree>
    <p:extLst>
      <p:ext uri="{BB962C8B-B14F-4D97-AF65-F5344CB8AC3E}">
        <p14:creationId xmlns:p14="http://schemas.microsoft.com/office/powerpoint/2010/main" val="1248660741"/>
      </p:ext>
    </p:extLst>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3237EBC-9639-4874-816C-0C85F6C4B2A6}" type="slidenum">
              <a:rPr lang="en-US" altLang="en-US"/>
              <a:pPr/>
              <a:t>‹#›</a:t>
            </a:fld>
            <a:endParaRPr lang="en-US" altLang="en-US"/>
          </a:p>
        </p:txBody>
      </p:sp>
    </p:spTree>
    <p:extLst>
      <p:ext uri="{BB962C8B-B14F-4D97-AF65-F5344CB8AC3E}">
        <p14:creationId xmlns:p14="http://schemas.microsoft.com/office/powerpoint/2010/main" val="1904320107"/>
      </p:ext>
    </p:extLst>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495F75E-E2E5-4136-9A5D-910DA1B50C83}" type="slidenum">
              <a:rPr lang="en-US" altLang="en-US"/>
              <a:pPr/>
              <a:t>‹#›</a:t>
            </a:fld>
            <a:endParaRPr lang="en-US" altLang="en-US"/>
          </a:p>
        </p:txBody>
      </p:sp>
    </p:spTree>
    <p:extLst>
      <p:ext uri="{BB962C8B-B14F-4D97-AF65-F5344CB8AC3E}">
        <p14:creationId xmlns:p14="http://schemas.microsoft.com/office/powerpoint/2010/main" val="497217238"/>
      </p:ext>
    </p:extLst>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7950B77-D6EF-4DD9-AE31-B147C36A5A6A}" type="slidenum">
              <a:rPr lang="en-US" altLang="en-US"/>
              <a:pPr/>
              <a:t>‹#›</a:t>
            </a:fld>
            <a:endParaRPr lang="en-US" altLang="en-US"/>
          </a:p>
        </p:txBody>
      </p:sp>
    </p:spTree>
    <p:extLst>
      <p:ext uri="{BB962C8B-B14F-4D97-AF65-F5344CB8AC3E}">
        <p14:creationId xmlns:p14="http://schemas.microsoft.com/office/powerpoint/2010/main" val="3163303503"/>
      </p:ext>
    </p:extLst>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9668BF5-3EFF-4BAD-83EC-0F89EC3410AE}" type="slidenum">
              <a:rPr lang="en-US" altLang="en-US"/>
              <a:pPr/>
              <a:t>‹#›</a:t>
            </a:fld>
            <a:endParaRPr lang="en-US" altLang="en-US"/>
          </a:p>
        </p:txBody>
      </p:sp>
    </p:spTree>
    <p:extLst>
      <p:ext uri="{BB962C8B-B14F-4D97-AF65-F5344CB8AC3E}">
        <p14:creationId xmlns:p14="http://schemas.microsoft.com/office/powerpoint/2010/main" val="1911093430"/>
      </p:ext>
    </p:extLst>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400">
                <a:solidFill>
                  <a:schemeClr val="tx1"/>
                </a:solidFill>
                <a:latin typeface="Arial" charset="0"/>
              </a:defRPr>
            </a:lvl1pPr>
          </a:lstStyle>
          <a:p>
            <a:pPr>
              <a:defRPr/>
            </a:pPr>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solidFill>
                  <a:schemeClr val="tx1"/>
                </a:solidFill>
                <a:latin typeface="Arial" charset="0"/>
              </a:defRPr>
            </a:lvl1pPr>
          </a:lstStyle>
          <a:p>
            <a:pPr>
              <a:defRPr/>
            </a:pPr>
            <a:endParaRPr lang="en-US" altLang="en-US"/>
          </a:p>
        </p:txBody>
      </p:sp>
      <p:sp>
        <p:nvSpPr>
          <p:cNvPr id="7174" name="Rectangle 6"/>
          <p:cNvSpPr>
            <a:spLocks noGrp="1" noChangeArrowheads="1"/>
          </p:cNvSpPr>
          <p:nvPr>
            <p:ph type="sldNum" sz="quarter" idx="4"/>
          </p:nvPr>
        </p:nvSpPr>
        <p:spPr bwMode="auto">
          <a:xfrm>
            <a:off x="7162800" y="76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DF55118F-3967-46BC-82AF-5BAC8DA25D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blinds/>
  </p:transition>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Times New Roman" pitchFamily="18" charset="0"/>
        </a:defRPr>
      </a:lvl2pPr>
      <a:lvl3pPr algn="ctr" rtl="0" eaLnBrk="0" fontAlgn="base" hangingPunct="0">
        <a:spcBef>
          <a:spcPct val="0"/>
        </a:spcBef>
        <a:spcAft>
          <a:spcPct val="0"/>
        </a:spcAft>
        <a:defRPr sz="4400">
          <a:solidFill>
            <a:srgbClr val="FF0000"/>
          </a:solidFill>
          <a:latin typeface="Times New Roman" pitchFamily="18" charset="0"/>
        </a:defRPr>
      </a:lvl3pPr>
      <a:lvl4pPr algn="ctr" rtl="0" eaLnBrk="0" fontAlgn="base" hangingPunct="0">
        <a:spcBef>
          <a:spcPct val="0"/>
        </a:spcBef>
        <a:spcAft>
          <a:spcPct val="0"/>
        </a:spcAft>
        <a:defRPr sz="4400">
          <a:solidFill>
            <a:srgbClr val="FF0000"/>
          </a:solidFill>
          <a:latin typeface="Times New Roman" pitchFamily="18" charset="0"/>
        </a:defRPr>
      </a:lvl4pPr>
      <a:lvl5pPr algn="ctr" rtl="0" eaLnBrk="0" fontAlgn="base" hangingPunct="0">
        <a:spcBef>
          <a:spcPct val="0"/>
        </a:spcBef>
        <a:spcAft>
          <a:spcPct val="0"/>
        </a:spcAft>
        <a:defRPr sz="4400">
          <a:solidFill>
            <a:srgbClr val="FF0000"/>
          </a:solidFill>
          <a:latin typeface="Times New Roman" pitchFamily="18" charset="0"/>
        </a:defRPr>
      </a:lvl5pPr>
      <a:lvl6pPr marL="457200" algn="ctr" rtl="0" eaLnBrk="0" fontAlgn="base" hangingPunct="0">
        <a:spcBef>
          <a:spcPct val="0"/>
        </a:spcBef>
        <a:spcAft>
          <a:spcPct val="0"/>
        </a:spcAft>
        <a:defRPr sz="4400">
          <a:solidFill>
            <a:srgbClr val="FF0000"/>
          </a:solidFill>
          <a:latin typeface="Times New Roman" pitchFamily="18" charset="0"/>
        </a:defRPr>
      </a:lvl6pPr>
      <a:lvl7pPr marL="914400" algn="ctr" rtl="0" eaLnBrk="0" fontAlgn="base" hangingPunct="0">
        <a:spcBef>
          <a:spcPct val="0"/>
        </a:spcBef>
        <a:spcAft>
          <a:spcPct val="0"/>
        </a:spcAft>
        <a:defRPr sz="4400">
          <a:solidFill>
            <a:srgbClr val="FF0000"/>
          </a:solidFill>
          <a:latin typeface="Times New Roman" pitchFamily="18" charset="0"/>
        </a:defRPr>
      </a:lvl7pPr>
      <a:lvl8pPr marL="1371600" algn="ctr" rtl="0" eaLnBrk="0" fontAlgn="base" hangingPunct="0">
        <a:spcBef>
          <a:spcPct val="0"/>
        </a:spcBef>
        <a:spcAft>
          <a:spcPct val="0"/>
        </a:spcAft>
        <a:defRPr sz="4400">
          <a:solidFill>
            <a:srgbClr val="FF0000"/>
          </a:solidFill>
          <a:latin typeface="Times New Roman" pitchFamily="18" charset="0"/>
        </a:defRPr>
      </a:lvl8pPr>
      <a:lvl9pPr marL="1828800" algn="ctr" rtl="0" eaLnBrk="0" fontAlgn="base" hangingPunct="0">
        <a:spcBef>
          <a:spcPct val="0"/>
        </a:spcBef>
        <a:spcAft>
          <a:spcPct val="0"/>
        </a:spcAft>
        <a:defRPr sz="4400">
          <a:solidFill>
            <a:srgbClr val="FF0000"/>
          </a:solidFill>
          <a:latin typeface="Times New Roman" pitchFamily="18" charset="0"/>
        </a:defRPr>
      </a:lvl9pPr>
    </p:titleStyle>
    <p:bodyStyle>
      <a:lvl1pPr marL="342900" indent="-342900" algn="l" rtl="0" eaLnBrk="0" fontAlgn="base" hangingPunct="0">
        <a:spcBef>
          <a:spcPct val="20000"/>
        </a:spcBef>
        <a:spcAft>
          <a:spcPct val="0"/>
        </a:spcAft>
        <a:defRPr sz="3200">
          <a:solidFill>
            <a:schemeClr val="accent2"/>
          </a:solidFill>
          <a:latin typeface="+mn-lt"/>
          <a:ea typeface="+mn-ea"/>
          <a:cs typeface="+mn-cs"/>
        </a:defRPr>
      </a:lvl1pPr>
      <a:lvl2pPr marL="742950" indent="-285750" algn="l" rtl="0" eaLnBrk="0" fontAlgn="base" hangingPunct="0">
        <a:spcBef>
          <a:spcPct val="20000"/>
        </a:spcBef>
        <a:spcAft>
          <a:spcPct val="0"/>
        </a:spcAft>
        <a:defRPr sz="2800">
          <a:solidFill>
            <a:schemeClr val="accent2"/>
          </a:solidFill>
          <a:latin typeface="+mn-lt"/>
        </a:defRPr>
      </a:lvl2pPr>
      <a:lvl3pPr marL="1143000" indent="-228600" algn="l" rtl="0" eaLnBrk="0" fontAlgn="base" hangingPunct="0">
        <a:spcBef>
          <a:spcPct val="20000"/>
        </a:spcBef>
        <a:spcAft>
          <a:spcPct val="0"/>
        </a:spcAft>
        <a:defRPr sz="2400">
          <a:solidFill>
            <a:schemeClr val="accent2"/>
          </a:solidFill>
          <a:latin typeface="+mn-lt"/>
        </a:defRPr>
      </a:lvl3pPr>
      <a:lvl4pPr marL="1600200" indent="-228600" algn="l" rtl="0" eaLnBrk="0" fontAlgn="base" hangingPunct="0">
        <a:spcBef>
          <a:spcPct val="20000"/>
        </a:spcBef>
        <a:spcAft>
          <a:spcPct val="0"/>
        </a:spcAft>
        <a:defRPr sz="2000">
          <a:solidFill>
            <a:schemeClr val="accent2"/>
          </a:solidFill>
          <a:latin typeface="+mn-lt"/>
        </a:defRPr>
      </a:lvl4pPr>
      <a:lvl5pPr marL="2057400" indent="-228600" algn="l" rtl="0" eaLnBrk="0" fontAlgn="base" hangingPunct="0">
        <a:spcBef>
          <a:spcPct val="20000"/>
        </a:spcBef>
        <a:spcAft>
          <a:spcPct val="0"/>
        </a:spcAft>
        <a:defRPr sz="2000">
          <a:solidFill>
            <a:schemeClr val="accent2"/>
          </a:solidFill>
          <a:latin typeface="+mn-lt"/>
        </a:defRPr>
      </a:lvl5pPr>
      <a:lvl6pPr marL="2514600" indent="-228600" algn="l" rtl="0" eaLnBrk="0" fontAlgn="base" hangingPunct="0">
        <a:spcBef>
          <a:spcPct val="20000"/>
        </a:spcBef>
        <a:spcAft>
          <a:spcPct val="0"/>
        </a:spcAft>
        <a:defRPr sz="2000">
          <a:solidFill>
            <a:schemeClr val="accent2"/>
          </a:solidFill>
          <a:latin typeface="+mn-lt"/>
        </a:defRPr>
      </a:lvl6pPr>
      <a:lvl7pPr marL="2971800" indent="-228600" algn="l" rtl="0" eaLnBrk="0" fontAlgn="base" hangingPunct="0">
        <a:spcBef>
          <a:spcPct val="20000"/>
        </a:spcBef>
        <a:spcAft>
          <a:spcPct val="0"/>
        </a:spcAft>
        <a:defRPr sz="2000">
          <a:solidFill>
            <a:schemeClr val="accent2"/>
          </a:solidFill>
          <a:latin typeface="+mn-lt"/>
        </a:defRPr>
      </a:lvl7pPr>
      <a:lvl8pPr marL="3429000" indent="-228600" algn="l" rtl="0" eaLnBrk="0" fontAlgn="base" hangingPunct="0">
        <a:spcBef>
          <a:spcPct val="20000"/>
        </a:spcBef>
        <a:spcAft>
          <a:spcPct val="0"/>
        </a:spcAft>
        <a:defRPr sz="2000">
          <a:solidFill>
            <a:schemeClr val="accent2"/>
          </a:solidFill>
          <a:latin typeface="+mn-lt"/>
        </a:defRPr>
      </a:lvl8pPr>
      <a:lvl9pPr marL="3886200" indent="-228600" algn="l" rtl="0" eaLnBrk="0" fontAlgn="base" hangingPunct="0">
        <a:spcBef>
          <a:spcPct val="20000"/>
        </a:spcBef>
        <a:spcAft>
          <a:spcPct val="0"/>
        </a:spcAft>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2.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3.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47.wmf"/><Relationship Id="rId4" Type="http://schemas.openxmlformats.org/officeDocument/2006/relationships/oleObject" Target="../embeddings/oleObject8.bin"/><Relationship Id="rId9" Type="http://schemas.openxmlformats.org/officeDocument/2006/relationships/image" Target="../media/image49.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16.bin"/><Relationship Id="rId17" Type="http://schemas.openxmlformats.org/officeDocument/2006/relationships/image" Target="../media/image57.wmf"/><Relationship Id="rId2" Type="http://schemas.openxmlformats.org/officeDocument/2006/relationships/oleObject" Target="../embeddings/oleObject11.bin"/><Relationship Id="rId16"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13.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53.wmf"/><Relationship Id="rId14" Type="http://schemas.openxmlformats.org/officeDocument/2006/relationships/oleObject" Target="../embeddings/oleObject17.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0.wmf"/><Relationship Id="rId12" Type="http://schemas.openxmlformats.org/officeDocument/2006/relationships/oleObject" Target="../embeddings/oleObject24.bin"/><Relationship Id="rId17" Type="http://schemas.openxmlformats.org/officeDocument/2006/relationships/image" Target="../media/image65.wmf"/><Relationship Id="rId2" Type="http://schemas.openxmlformats.org/officeDocument/2006/relationships/oleObject" Target="../embeddings/oleObject19.bin"/><Relationship Id="rId16"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61.wmf"/><Relationship Id="rId14" Type="http://schemas.openxmlformats.org/officeDocument/2006/relationships/oleObject" Target="../embeddings/oleObject25.bin"/></Relationships>
</file>

<file path=ppt/slides/_rels/slide7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27.bin"/><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36D9635-0DE5-4647-8DD9-38FEC886B356}" type="slidenum">
              <a:rPr lang="en-US" altLang="en-US" sz="1000">
                <a:solidFill>
                  <a:schemeClr val="tx1"/>
                </a:solidFill>
              </a:rPr>
              <a:pPr>
                <a:spcBef>
                  <a:spcPct val="0"/>
                </a:spcBef>
              </a:pPr>
              <a:t>1</a:t>
            </a:fld>
            <a:endParaRPr lang="en-US" altLang="en-US" sz="1000">
              <a:solidFill>
                <a:schemeClr val="tx1"/>
              </a:solidFill>
            </a:endParaRPr>
          </a:p>
        </p:txBody>
      </p:sp>
      <p:sp>
        <p:nvSpPr>
          <p:cNvPr id="320514" name="Rectangle 2"/>
          <p:cNvSpPr>
            <a:spLocks noGrp="1" noChangeArrowheads="1"/>
          </p:cNvSpPr>
          <p:nvPr>
            <p:ph type="title"/>
          </p:nvPr>
        </p:nvSpPr>
        <p:spPr>
          <a:xfrm>
            <a:off x="179388" y="692150"/>
            <a:ext cx="7772400" cy="1728788"/>
          </a:xfrm>
        </p:spPr>
        <p:txBody>
          <a:bodyPr/>
          <a:lstStyle/>
          <a:p>
            <a:pPr marL="838200" indent="-838200"/>
            <a:r>
              <a:rPr lang="en-GB" altLang="en-US" b="1" dirty="0"/>
              <a:t>Supply Chain Management</a:t>
            </a:r>
            <a:br>
              <a:rPr lang="en-GB" altLang="en-US" dirty="0"/>
            </a:br>
            <a:endParaRPr lang="en-GB" altLang="en-US" dirty="0"/>
          </a:p>
        </p:txBody>
      </p:sp>
      <p:sp>
        <p:nvSpPr>
          <p:cNvPr id="320515" name="Text Box 3"/>
          <p:cNvSpPr txBox="1">
            <a:spLocks noChangeArrowheads="1"/>
          </p:cNvSpPr>
          <p:nvPr/>
        </p:nvSpPr>
        <p:spPr bwMode="auto">
          <a:xfrm>
            <a:off x="530225" y="2924944"/>
            <a:ext cx="8083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lgn="ctr">
              <a:buClr>
                <a:schemeClr val="tx1"/>
              </a:buClr>
              <a:buFont typeface="Symbol" pitchFamily="18" charset="2"/>
              <a:buNone/>
            </a:pPr>
            <a:r>
              <a:rPr lang="en-GB" altLang="en-US" b="1" dirty="0"/>
              <a:t>Quantitative Analysis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 calcmode="lin" valueType="num">
                                      <p:cBhvr additive="base">
                                        <p:cTn id="7" dur="500" fill="hold"/>
                                        <p:tgtEl>
                                          <p:spTgt spid="320514"/>
                                        </p:tgtEl>
                                        <p:attrNameLst>
                                          <p:attrName>ppt_x</p:attrName>
                                        </p:attrNameLst>
                                      </p:cBhvr>
                                      <p:tavLst>
                                        <p:tav tm="0">
                                          <p:val>
                                            <p:strVal val="0-#ppt_w/2"/>
                                          </p:val>
                                        </p:tav>
                                        <p:tav tm="100000">
                                          <p:val>
                                            <p:strVal val="#ppt_x"/>
                                          </p:val>
                                        </p:tav>
                                      </p:tavLst>
                                    </p:anim>
                                    <p:anim calcmode="lin" valueType="num">
                                      <p:cBhvr additive="base">
                                        <p:cTn id="8" dur="500" fill="hold"/>
                                        <p:tgtEl>
                                          <p:spTgt spid="320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5"/>
                                        </p:tgtEl>
                                        <p:attrNameLst>
                                          <p:attrName>style.visibility</p:attrName>
                                        </p:attrNameLst>
                                      </p:cBhvr>
                                      <p:to>
                                        <p:strVal val="visible"/>
                                      </p:to>
                                    </p:set>
                                    <p:anim calcmode="lin" valueType="num">
                                      <p:cBhvr additive="base">
                                        <p:cTn id="13" dur="500" fill="hold"/>
                                        <p:tgtEl>
                                          <p:spTgt spid="320515"/>
                                        </p:tgtEl>
                                        <p:attrNameLst>
                                          <p:attrName>ppt_x</p:attrName>
                                        </p:attrNameLst>
                                      </p:cBhvr>
                                      <p:tavLst>
                                        <p:tav tm="0">
                                          <p:val>
                                            <p:strVal val="0-#ppt_w/2"/>
                                          </p:val>
                                        </p:tav>
                                        <p:tav tm="100000">
                                          <p:val>
                                            <p:strVal val="#ppt_x"/>
                                          </p:val>
                                        </p:tav>
                                      </p:tavLst>
                                    </p:anim>
                                    <p:anim calcmode="lin" valueType="num">
                                      <p:cBhvr additive="base">
                                        <p:cTn id="14" dur="500" fill="hold"/>
                                        <p:tgtEl>
                                          <p:spTgt spid="320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9750" y="549275"/>
            <a:ext cx="8208963" cy="4114800"/>
          </a:xfrm>
        </p:spPr>
        <p:txBody>
          <a:bodyPr/>
          <a:lstStyle/>
          <a:p>
            <a:r>
              <a:rPr lang="en-GB" altLang="en-US"/>
              <a:t> </a:t>
            </a:r>
          </a:p>
          <a:p>
            <a:r>
              <a:rPr lang="en-GB" altLang="en-US"/>
              <a:t>   A probabilistic demand is said to be </a:t>
            </a:r>
            <a:r>
              <a:rPr lang="en-GB" altLang="en-US" i="1"/>
              <a:t>stationary</a:t>
            </a:r>
            <a:r>
              <a:rPr lang="en-GB" altLang="en-US"/>
              <a:t> if the density function of the demand remains unchanged over time, or </a:t>
            </a:r>
            <a:r>
              <a:rPr lang="en-GB" altLang="en-US" i="1"/>
              <a:t>non-stationary</a:t>
            </a:r>
            <a:r>
              <a:rPr lang="en-GB" altLang="en-US"/>
              <a:t> if the density function of the demand changes over time.</a:t>
            </a:r>
          </a:p>
          <a:p>
            <a:endParaRPr lang="en-GB" altLang="en-US"/>
          </a:p>
        </p:txBody>
      </p:sp>
      <p:sp>
        <p:nvSpPr>
          <p:cNvPr id="1331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FABFCC18-5ABC-4CC6-ABAC-A75E13BD00FB}" type="slidenum">
              <a:rPr lang="en-US" altLang="en-US" sz="1000">
                <a:solidFill>
                  <a:schemeClr val="tx1"/>
                </a:solidFill>
              </a:rPr>
              <a:pPr>
                <a:spcBef>
                  <a:spcPct val="0"/>
                </a:spcBef>
              </a:pPr>
              <a:t>10</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a:t> 1.1 Economic Order Quantity (EOQ) Model</a:t>
            </a:r>
          </a:p>
        </p:txBody>
      </p:sp>
      <p:sp>
        <p:nvSpPr>
          <p:cNvPr id="14339" name="Content Placeholder 2"/>
          <p:cNvSpPr>
            <a:spLocks noGrp="1"/>
          </p:cNvSpPr>
          <p:nvPr>
            <p:ph idx="1"/>
          </p:nvPr>
        </p:nvSpPr>
        <p:spPr/>
        <p:txBody>
          <a:bodyPr/>
          <a:lstStyle/>
          <a:p>
            <a:r>
              <a:rPr lang="en-GB" altLang="en-US" sz="2400" b="1" dirty="0"/>
              <a:t>Assumptions</a:t>
            </a:r>
          </a:p>
          <a:p>
            <a:endParaRPr lang="en-GB" altLang="en-US" sz="2400" dirty="0"/>
          </a:p>
          <a:p>
            <a:pPr>
              <a:buFont typeface="Wingdings" pitchFamily="2" charset="2"/>
              <a:buChar char="Ø"/>
            </a:pPr>
            <a:r>
              <a:rPr lang="en-GB" altLang="en-US" sz="2400" dirty="0"/>
              <a:t>Constant, continuous demand rate (e.g. 5units every day or 25 per week)</a:t>
            </a:r>
          </a:p>
          <a:p>
            <a:pPr>
              <a:buFont typeface="Wingdings" pitchFamily="2" charset="2"/>
              <a:buChar char="Ø"/>
            </a:pPr>
            <a:r>
              <a:rPr lang="en-GB" altLang="en-US" sz="2400" dirty="0"/>
              <a:t>Replenishment orders are placed at regular time intervals; and the order quantity Q, is the same each time</a:t>
            </a:r>
          </a:p>
          <a:p>
            <a:pPr>
              <a:buFont typeface="Wingdings" pitchFamily="2" charset="2"/>
              <a:buChar char="Ø"/>
            </a:pPr>
            <a:r>
              <a:rPr lang="en-GB" altLang="en-US" sz="2400" dirty="0" err="1"/>
              <a:t>Stockout</a:t>
            </a:r>
            <a:r>
              <a:rPr lang="en-GB" altLang="en-US" sz="2400" dirty="0"/>
              <a:t> is not allowed (that is: no last sales, no backorders)</a:t>
            </a:r>
          </a:p>
          <a:p>
            <a:pPr>
              <a:buFont typeface="Wingdings" pitchFamily="2" charset="2"/>
              <a:buChar char="Ø"/>
            </a:pPr>
            <a:r>
              <a:rPr lang="en-GB" altLang="en-US" sz="2400" b="1" dirty="0"/>
              <a:t>Constant </a:t>
            </a:r>
            <a:r>
              <a:rPr lang="en-GB" altLang="en-US" sz="2400" dirty="0"/>
              <a:t>unit purchase cost (No purchasing discount)</a:t>
            </a:r>
          </a:p>
          <a:p>
            <a:endParaRPr lang="en-GB" altLang="en-US" dirty="0"/>
          </a:p>
        </p:txBody>
      </p:sp>
      <p:sp>
        <p:nvSpPr>
          <p:cNvPr id="14340"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E696478-9145-42B2-AAF4-A061875A8DFB}" type="slidenum">
              <a:rPr lang="en-US" altLang="en-US" sz="1000">
                <a:solidFill>
                  <a:schemeClr val="tx1"/>
                </a:solidFill>
              </a:rPr>
              <a:pPr>
                <a:spcBef>
                  <a:spcPct val="0"/>
                </a:spcBef>
              </a:pPr>
              <a:t>11</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A3FA0E5-D1A2-4648-8D41-CE02EABA72E0}" type="slidenum">
              <a:rPr lang="en-US" altLang="en-US" sz="1000">
                <a:solidFill>
                  <a:schemeClr val="tx1"/>
                </a:solidFill>
              </a:rPr>
              <a:pPr>
                <a:spcBef>
                  <a:spcPct val="0"/>
                </a:spcBef>
              </a:pPr>
              <a:t>12</a:t>
            </a:fld>
            <a:endParaRPr lang="en-US" altLang="en-US" sz="1000">
              <a:solidFill>
                <a:schemeClr val="tx1"/>
              </a:solidFill>
            </a:endParaRPr>
          </a:p>
        </p:txBody>
      </p:sp>
      <p:cxnSp>
        <p:nvCxnSpPr>
          <p:cNvPr id="15363" name="Straight Connector 3"/>
          <p:cNvCxnSpPr>
            <a:cxnSpLocks noChangeShapeType="1"/>
          </p:cNvCxnSpPr>
          <p:nvPr/>
        </p:nvCxnSpPr>
        <p:spPr bwMode="auto">
          <a:xfrm flipV="1">
            <a:off x="1908175" y="4581525"/>
            <a:ext cx="5543550" cy="71438"/>
          </a:xfrm>
          <a:prstGeom prst="line">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4" name="Straight Connector 5"/>
          <p:cNvCxnSpPr>
            <a:cxnSpLocks noChangeShapeType="1"/>
          </p:cNvCxnSpPr>
          <p:nvPr/>
        </p:nvCxnSpPr>
        <p:spPr bwMode="auto">
          <a:xfrm flipV="1">
            <a:off x="1908175" y="836613"/>
            <a:ext cx="0" cy="3816350"/>
          </a:xfrm>
          <a:prstGeom prst="line">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5" name="Straight Connector 11"/>
          <p:cNvCxnSpPr>
            <a:cxnSpLocks noChangeShapeType="1"/>
          </p:cNvCxnSpPr>
          <p:nvPr/>
        </p:nvCxnSpPr>
        <p:spPr bwMode="auto">
          <a:xfrm>
            <a:off x="3005138" y="2276475"/>
            <a:ext cx="0" cy="1584325"/>
          </a:xfrm>
          <a:prstGeom prst="line">
            <a:avLst/>
          </a:prstGeom>
          <a:noFill/>
          <a:ln w="28575" algn="ctr">
            <a:solidFill>
              <a:srgbClr val="CC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6" name="Straight Connector 15"/>
          <p:cNvCxnSpPr>
            <a:cxnSpLocks noChangeShapeType="1"/>
          </p:cNvCxnSpPr>
          <p:nvPr/>
        </p:nvCxnSpPr>
        <p:spPr bwMode="auto">
          <a:xfrm>
            <a:off x="1890713" y="2276475"/>
            <a:ext cx="5705475" cy="0"/>
          </a:xfrm>
          <a:prstGeom prst="line">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7" name="Straight Connector 17"/>
          <p:cNvCxnSpPr>
            <a:cxnSpLocks noChangeShapeType="1"/>
          </p:cNvCxnSpPr>
          <p:nvPr/>
        </p:nvCxnSpPr>
        <p:spPr bwMode="auto">
          <a:xfrm>
            <a:off x="1908175" y="3860800"/>
            <a:ext cx="5561013" cy="0"/>
          </a:xfrm>
          <a:prstGeom prst="line">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8" name="Straight Connector 19"/>
          <p:cNvCxnSpPr>
            <a:cxnSpLocks noChangeShapeType="1"/>
          </p:cNvCxnSpPr>
          <p:nvPr/>
        </p:nvCxnSpPr>
        <p:spPr bwMode="auto">
          <a:xfrm>
            <a:off x="4067175" y="2276475"/>
            <a:ext cx="0" cy="1584325"/>
          </a:xfrm>
          <a:prstGeom prst="line">
            <a:avLst/>
          </a:prstGeom>
          <a:noFill/>
          <a:ln w="2857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9" name="Straight Arrow Connector 23"/>
          <p:cNvCxnSpPr>
            <a:cxnSpLocks noChangeShapeType="1"/>
          </p:cNvCxnSpPr>
          <p:nvPr/>
        </p:nvCxnSpPr>
        <p:spPr bwMode="auto">
          <a:xfrm>
            <a:off x="5292725" y="2276475"/>
            <a:ext cx="0" cy="1584325"/>
          </a:xfrm>
          <a:prstGeom prst="straightConnector1">
            <a:avLst/>
          </a:prstGeom>
          <a:noFill/>
          <a:ln w="2857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0" name="Straight Connector 29"/>
          <p:cNvCxnSpPr>
            <a:cxnSpLocks noChangeShapeType="1"/>
          </p:cNvCxnSpPr>
          <p:nvPr/>
        </p:nvCxnSpPr>
        <p:spPr bwMode="auto">
          <a:xfrm>
            <a:off x="1908175" y="2276475"/>
            <a:ext cx="1096963" cy="1584325"/>
          </a:xfrm>
          <a:prstGeom prst="line">
            <a:avLst/>
          </a:prstGeom>
          <a:noFill/>
          <a:ln w="28575" algn="ctr">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1" name="Straight Arrow Connector 31"/>
          <p:cNvCxnSpPr>
            <a:cxnSpLocks noChangeShapeType="1"/>
          </p:cNvCxnSpPr>
          <p:nvPr/>
        </p:nvCxnSpPr>
        <p:spPr bwMode="auto">
          <a:xfrm>
            <a:off x="3005138" y="2276475"/>
            <a:ext cx="1062037"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2" name="Straight Arrow Connector 33"/>
          <p:cNvCxnSpPr>
            <a:cxnSpLocks noChangeShapeType="1"/>
          </p:cNvCxnSpPr>
          <p:nvPr/>
        </p:nvCxnSpPr>
        <p:spPr bwMode="auto">
          <a:xfrm>
            <a:off x="4067175" y="2276475"/>
            <a:ext cx="1225550"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3" name="Straight Arrow Connector 35"/>
          <p:cNvCxnSpPr>
            <a:cxnSpLocks noChangeShapeType="1"/>
          </p:cNvCxnSpPr>
          <p:nvPr/>
        </p:nvCxnSpPr>
        <p:spPr bwMode="auto">
          <a:xfrm>
            <a:off x="5292725" y="2276475"/>
            <a:ext cx="1223963"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4" name="TextBox 36"/>
          <p:cNvSpPr txBox="1">
            <a:spLocks noChangeArrowheads="1"/>
          </p:cNvSpPr>
          <p:nvPr/>
        </p:nvSpPr>
        <p:spPr bwMode="auto">
          <a:xfrm>
            <a:off x="1074738" y="358775"/>
            <a:ext cx="2366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Inventory level</a:t>
            </a:r>
          </a:p>
        </p:txBody>
      </p:sp>
      <p:sp>
        <p:nvSpPr>
          <p:cNvPr id="15375" name="TextBox 39"/>
          <p:cNvSpPr txBox="1">
            <a:spLocks noChangeArrowheads="1"/>
          </p:cNvSpPr>
          <p:nvPr/>
        </p:nvSpPr>
        <p:spPr bwMode="auto">
          <a:xfrm>
            <a:off x="1414463" y="3500438"/>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S</a:t>
            </a:r>
          </a:p>
        </p:txBody>
      </p:sp>
      <p:sp>
        <p:nvSpPr>
          <p:cNvPr id="15376" name="TextBox 40"/>
          <p:cNvSpPr txBox="1">
            <a:spLocks noChangeArrowheads="1"/>
          </p:cNvSpPr>
          <p:nvPr/>
        </p:nvSpPr>
        <p:spPr bwMode="auto">
          <a:xfrm>
            <a:off x="2786063" y="3860800"/>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T</a:t>
            </a:r>
          </a:p>
        </p:txBody>
      </p:sp>
      <p:sp>
        <p:nvSpPr>
          <p:cNvPr id="15377" name="TextBox 41"/>
          <p:cNvSpPr txBox="1">
            <a:spLocks noChangeArrowheads="1"/>
          </p:cNvSpPr>
          <p:nvPr/>
        </p:nvSpPr>
        <p:spPr bwMode="auto">
          <a:xfrm>
            <a:off x="1035050" y="2014538"/>
            <a:ext cx="846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Q+S</a:t>
            </a:r>
          </a:p>
        </p:txBody>
      </p:sp>
      <p:sp>
        <p:nvSpPr>
          <p:cNvPr id="15378" name="TextBox 44"/>
          <p:cNvSpPr txBox="1">
            <a:spLocks noChangeArrowheads="1"/>
          </p:cNvSpPr>
          <p:nvPr/>
        </p:nvSpPr>
        <p:spPr bwMode="auto">
          <a:xfrm>
            <a:off x="6948488" y="4668838"/>
            <a:ext cx="154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Time</a:t>
            </a:r>
          </a:p>
        </p:txBody>
      </p:sp>
      <p:sp>
        <p:nvSpPr>
          <p:cNvPr id="15379" name="Freeform 45"/>
          <p:cNvSpPr>
            <a:spLocks/>
          </p:cNvSpPr>
          <p:nvPr/>
        </p:nvSpPr>
        <p:spPr bwMode="auto">
          <a:xfrm>
            <a:off x="4548188" y="1365250"/>
            <a:ext cx="1160462" cy="1511300"/>
          </a:xfrm>
          <a:custGeom>
            <a:avLst/>
            <a:gdLst>
              <a:gd name="T0" fmla="*/ 0 w 1161143"/>
              <a:gd name="T1" fmla="*/ 1510618 h 1511641"/>
              <a:gd name="T2" fmla="*/ 376709 w 1161143"/>
              <a:gd name="T3" fmla="*/ 1278546 h 1511641"/>
              <a:gd name="T4" fmla="*/ 912793 w 1161143"/>
              <a:gd name="T5" fmla="*/ 176207 h 1511641"/>
              <a:gd name="T6" fmla="*/ 1159102 w 1161143"/>
              <a:gd name="T7" fmla="*/ 16658 h 151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1143" h="1511641">
                <a:moveTo>
                  <a:pt x="0" y="1511641"/>
                </a:moveTo>
                <a:cubicBezTo>
                  <a:pt x="112486" y="1506802"/>
                  <a:pt x="224972" y="1501964"/>
                  <a:pt x="377372" y="1279412"/>
                </a:cubicBezTo>
                <a:cubicBezTo>
                  <a:pt x="529772" y="1056860"/>
                  <a:pt x="783772" y="386784"/>
                  <a:pt x="914400" y="176327"/>
                </a:cubicBezTo>
                <a:cubicBezTo>
                  <a:pt x="1045028" y="-34130"/>
                  <a:pt x="1103085" y="-8730"/>
                  <a:pt x="1161143" y="16670"/>
                </a:cubicBezTo>
              </a:path>
            </a:pathLst>
          </a:custGeom>
          <a:noFill/>
          <a:ln w="317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0" name="TextBox 46"/>
          <p:cNvSpPr txBox="1">
            <a:spLocks noChangeArrowheads="1"/>
          </p:cNvSpPr>
          <p:nvPr/>
        </p:nvSpPr>
        <p:spPr bwMode="auto">
          <a:xfrm>
            <a:off x="5770563" y="992188"/>
            <a:ext cx="1763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Slope = -D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539750" y="476250"/>
            <a:ext cx="7772400" cy="5329238"/>
          </a:xfrm>
        </p:spPr>
        <p:txBody>
          <a:bodyPr/>
          <a:lstStyle/>
          <a:p>
            <a:r>
              <a:rPr lang="en-GB" altLang="en-US" dirty="0"/>
              <a:t>Relationship between </a:t>
            </a:r>
            <a:r>
              <a:rPr lang="en-GB" altLang="en-US" i="1" dirty="0"/>
              <a:t>Q, D </a:t>
            </a:r>
            <a:r>
              <a:rPr lang="en-GB" altLang="en-US" dirty="0"/>
              <a:t>and</a:t>
            </a:r>
            <a:r>
              <a:rPr lang="en-GB" altLang="en-US" i="1" dirty="0"/>
              <a:t> T</a:t>
            </a:r>
            <a:r>
              <a:rPr lang="en-GB" altLang="en-US" dirty="0"/>
              <a:t>:</a:t>
            </a:r>
          </a:p>
          <a:p>
            <a:r>
              <a:rPr lang="en-GB" altLang="en-US" dirty="0"/>
              <a:t>Input in one cycle = output in one cycle</a:t>
            </a:r>
          </a:p>
          <a:p>
            <a:r>
              <a:rPr lang="en-GB" altLang="en-US" b="1" dirty="0"/>
              <a:t>	 </a:t>
            </a:r>
          </a:p>
          <a:p>
            <a:endParaRPr lang="en-GB" altLang="en-US" dirty="0"/>
          </a:p>
          <a:p>
            <a:r>
              <a:rPr lang="en-GB" altLang="en-US" dirty="0"/>
              <a:t>The central issue in EOQ model is to minimize the </a:t>
            </a:r>
            <a:r>
              <a:rPr lang="en-GB" altLang="en-US" i="1" dirty="0"/>
              <a:t>total costs</a:t>
            </a:r>
            <a:r>
              <a:rPr lang="en-GB" altLang="en-US" dirty="0"/>
              <a:t> which include the </a:t>
            </a:r>
            <a:r>
              <a:rPr lang="en-GB" altLang="en-US" i="1" dirty="0">
                <a:solidFill>
                  <a:srgbClr val="C00000"/>
                </a:solidFill>
              </a:rPr>
              <a:t>running</a:t>
            </a:r>
            <a:r>
              <a:rPr lang="en-GB" altLang="en-US" dirty="0">
                <a:solidFill>
                  <a:srgbClr val="C00000"/>
                </a:solidFill>
              </a:rPr>
              <a:t> </a:t>
            </a:r>
            <a:r>
              <a:rPr lang="en-GB" altLang="en-US" i="1" dirty="0">
                <a:solidFill>
                  <a:srgbClr val="C00000"/>
                </a:solidFill>
              </a:rPr>
              <a:t>cost</a:t>
            </a:r>
            <a:r>
              <a:rPr lang="en-GB" altLang="en-US" dirty="0">
                <a:solidFill>
                  <a:srgbClr val="C00000"/>
                </a:solidFill>
              </a:rPr>
              <a:t> </a:t>
            </a:r>
            <a:r>
              <a:rPr lang="en-GB" altLang="en-US" dirty="0"/>
              <a:t>and </a:t>
            </a:r>
            <a:r>
              <a:rPr lang="en-GB" altLang="en-US" i="1" dirty="0"/>
              <a:t>purchase cost</a:t>
            </a:r>
            <a:r>
              <a:rPr lang="en-GB" altLang="en-US" dirty="0"/>
              <a:t>. Running cost consists of the </a:t>
            </a:r>
            <a:r>
              <a:rPr lang="en-GB" altLang="en-US" i="1" dirty="0"/>
              <a:t>order cost</a:t>
            </a:r>
            <a:r>
              <a:rPr lang="en-GB" altLang="en-US" dirty="0"/>
              <a:t> and inventory </a:t>
            </a:r>
            <a:r>
              <a:rPr lang="en-GB" altLang="en-US" i="1" dirty="0"/>
              <a:t>holding cost</a:t>
            </a:r>
            <a:r>
              <a:rPr lang="en-GB" altLang="en-US" dirty="0"/>
              <a:t>. </a:t>
            </a:r>
          </a:p>
          <a:p>
            <a:r>
              <a:rPr lang="en-GB" altLang="en-US" dirty="0"/>
              <a:t> </a:t>
            </a:r>
          </a:p>
          <a:p>
            <a:endParaRPr lang="en-GB" altLang="en-US" dirty="0"/>
          </a:p>
        </p:txBody>
      </p:sp>
      <p:sp>
        <p:nvSpPr>
          <p:cNvPr id="1638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A6B5996-CEA3-41F3-B05F-334B5D0F6C5F}" type="slidenum">
              <a:rPr lang="en-US" altLang="en-US" sz="1000">
                <a:solidFill>
                  <a:schemeClr val="tx1"/>
                </a:solidFill>
              </a:rPr>
              <a:pPr>
                <a:spcBef>
                  <a:spcPct val="0"/>
                </a:spcBef>
              </a:pPr>
              <a:t>13</a:t>
            </a:fld>
            <a:endParaRPr lang="en-US" altLang="en-US" sz="1000">
              <a:solidFill>
                <a:schemeClr val="tx1"/>
              </a:solidFill>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843088"/>
            <a:ext cx="13684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9750" y="476250"/>
            <a:ext cx="7772400" cy="5329238"/>
          </a:xfrm>
        </p:spPr>
        <p:txBody>
          <a:bodyPr/>
          <a:lstStyle/>
          <a:p>
            <a:r>
              <a:rPr lang="en-GB" altLang="en-US"/>
              <a:t> </a:t>
            </a:r>
          </a:p>
          <a:p>
            <a:r>
              <a:rPr lang="en-GB" altLang="en-US" b="1"/>
              <a:t>Notation</a:t>
            </a:r>
            <a:r>
              <a:rPr lang="en-GB" altLang="en-US"/>
              <a:t> (assume the unit of time is year)</a:t>
            </a:r>
          </a:p>
          <a:p>
            <a:r>
              <a:rPr lang="en-GB" altLang="en-US"/>
              <a:t> </a:t>
            </a:r>
          </a:p>
          <a:p>
            <a:r>
              <a:rPr lang="en-GB" altLang="en-US" i="1"/>
              <a:t>C</a:t>
            </a:r>
            <a:r>
              <a:rPr lang="en-GB" altLang="en-US"/>
              <a:t>= unit purchase cost (unit price)</a:t>
            </a:r>
          </a:p>
          <a:p>
            <a:r>
              <a:rPr lang="en-GB" altLang="en-US"/>
              <a:t> </a:t>
            </a:r>
            <a:r>
              <a:rPr lang="en-GB" altLang="en-US" i="1"/>
              <a:t>C</a:t>
            </a:r>
            <a:r>
              <a:rPr lang="en-GB" altLang="en-US" i="1" baseline="-25000"/>
              <a:t>h</a:t>
            </a:r>
            <a:r>
              <a:rPr lang="en-GB" altLang="en-US"/>
              <a:t>= annual cost of holding one unit in stock</a:t>
            </a:r>
          </a:p>
          <a:p>
            <a:r>
              <a:rPr lang="en-GB" altLang="en-US" i="1"/>
              <a:t> C</a:t>
            </a:r>
            <a:r>
              <a:rPr lang="en-GB" altLang="en-US" i="1" baseline="-25000"/>
              <a:t>0</a:t>
            </a:r>
            <a:r>
              <a:rPr lang="en-GB" altLang="en-US"/>
              <a:t>= fixed cost of placing one replenishment order (irrespective of order size)</a:t>
            </a:r>
          </a:p>
          <a:p>
            <a:endParaRPr lang="en-GB" altLang="en-US"/>
          </a:p>
          <a:p>
            <a:endParaRPr lang="en-GB" altLang="en-US"/>
          </a:p>
          <a:p>
            <a:endParaRPr lang="en-GB" altLang="en-US"/>
          </a:p>
        </p:txBody>
      </p:sp>
      <p:sp>
        <p:nvSpPr>
          <p:cNvPr id="1741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AE7116F0-E5EB-452F-97BC-ACE9CE386C62}" type="slidenum">
              <a:rPr lang="en-US" altLang="en-US" sz="1000">
                <a:solidFill>
                  <a:schemeClr val="tx1"/>
                </a:solidFill>
              </a:rPr>
              <a:pPr>
                <a:spcBef>
                  <a:spcPct val="0"/>
                </a:spcBef>
              </a:pPr>
              <a:t>14</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68313" y="692150"/>
            <a:ext cx="7772400" cy="4114800"/>
          </a:xfrm>
        </p:spPr>
        <p:txBody>
          <a:bodyPr/>
          <a:lstStyle/>
          <a:p>
            <a:r>
              <a:rPr lang="en-GB" altLang="en-US" b="1"/>
              <a:t>Questions:</a:t>
            </a:r>
            <a:endParaRPr lang="en-GB" altLang="en-US"/>
          </a:p>
          <a:p>
            <a:r>
              <a:rPr lang="en-GB" altLang="en-US"/>
              <a:t>How does the total average annual cost </a:t>
            </a:r>
            <a:r>
              <a:rPr lang="en-GB" altLang="en-US" i="1"/>
              <a:t>K</a:t>
            </a:r>
            <a:r>
              <a:rPr lang="en-GB" altLang="en-US"/>
              <a:t> depend on  </a:t>
            </a:r>
            <a:r>
              <a:rPr lang="en-GB" altLang="en-US" i="1"/>
              <a:t>Q</a:t>
            </a:r>
            <a:r>
              <a:rPr lang="en-GB" altLang="en-US"/>
              <a:t> and </a:t>
            </a:r>
            <a:r>
              <a:rPr lang="en-GB" altLang="en-US" i="1"/>
              <a:t>S</a:t>
            </a:r>
            <a:r>
              <a:rPr lang="en-GB" altLang="en-US"/>
              <a:t>?</a:t>
            </a:r>
          </a:p>
          <a:p>
            <a:r>
              <a:rPr lang="en-GB" altLang="en-US"/>
              <a:t>What values of </a:t>
            </a:r>
            <a:r>
              <a:rPr lang="en-GB" altLang="en-US" i="1"/>
              <a:t>Q</a:t>
            </a:r>
            <a:r>
              <a:rPr lang="en-GB" altLang="en-US"/>
              <a:t> and </a:t>
            </a:r>
            <a:r>
              <a:rPr lang="en-GB" altLang="en-US" i="1"/>
              <a:t>S</a:t>
            </a:r>
            <a:r>
              <a:rPr lang="en-GB" altLang="en-US"/>
              <a:t> minimize </a:t>
            </a:r>
            <a:r>
              <a:rPr lang="en-GB" altLang="en-US" i="1"/>
              <a:t>K</a:t>
            </a:r>
            <a:r>
              <a:rPr lang="en-GB" altLang="en-US"/>
              <a:t>?</a:t>
            </a:r>
          </a:p>
          <a:p>
            <a:r>
              <a:rPr lang="en-GB" altLang="en-US"/>
              <a:t> </a:t>
            </a:r>
          </a:p>
          <a:p>
            <a:r>
              <a:rPr lang="en-GB" altLang="en-US"/>
              <a:t>The first step is to formulate the total cost.</a:t>
            </a:r>
          </a:p>
          <a:p>
            <a:endParaRPr lang="en-GB" altLang="en-US"/>
          </a:p>
        </p:txBody>
      </p:sp>
      <p:sp>
        <p:nvSpPr>
          <p:cNvPr id="1843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0C399B2-5446-4324-A54A-FE64C7F6D2D3}" type="slidenum">
              <a:rPr lang="en-US" altLang="en-US" sz="1000">
                <a:solidFill>
                  <a:schemeClr val="tx1"/>
                </a:solidFill>
              </a:rPr>
              <a:pPr>
                <a:spcBef>
                  <a:spcPct val="0"/>
                </a:spcBef>
              </a:pPr>
              <a:t>15</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395536" y="404664"/>
            <a:ext cx="7772400" cy="4114800"/>
          </a:xfrm>
          <a:blipFill rotWithShape="1">
            <a:blip r:embed="rId2"/>
            <a:stretch>
              <a:fillRect l="-1255" t="-1185"/>
            </a:stretch>
          </a:blipFill>
        </p:spPr>
        <p:txBody>
          <a:bodyPr/>
          <a:lstStyle/>
          <a:p>
            <a:pPr>
              <a:defRPr/>
            </a:pPr>
            <a:r>
              <a:rPr lang="en-GB">
                <a:noFill/>
              </a:rPr>
              <a:t> </a:t>
            </a:r>
          </a:p>
        </p:txBody>
      </p:sp>
      <p:sp>
        <p:nvSpPr>
          <p:cNvPr id="1945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B00D55C-50AB-43D6-B2B3-F85125A12F8B}" type="slidenum">
              <a:rPr lang="en-US" altLang="en-US" sz="1000">
                <a:solidFill>
                  <a:schemeClr val="tx1"/>
                </a:solidFill>
              </a:rPr>
              <a:pPr>
                <a:spcBef>
                  <a:spcPct val="0"/>
                </a:spcBef>
              </a:pPr>
              <a:t>16</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395536" y="404664"/>
            <a:ext cx="7772400" cy="5760640"/>
          </a:xfrm>
          <a:blipFill rotWithShape="1">
            <a:blip r:embed="rId2"/>
            <a:stretch>
              <a:fillRect l="-1255" t="-847" r="-1961"/>
            </a:stretch>
          </a:blipFill>
        </p:spPr>
        <p:txBody>
          <a:bodyPr/>
          <a:lstStyle/>
          <a:p>
            <a:pPr>
              <a:defRPr/>
            </a:pPr>
            <a:r>
              <a:rPr lang="en-GB">
                <a:noFill/>
              </a:rPr>
              <a:t> </a:t>
            </a:r>
          </a:p>
        </p:txBody>
      </p:sp>
      <p:sp>
        <p:nvSpPr>
          <p:cNvPr id="2048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BD875E53-10F4-4C95-A46A-E5309D5B003D}" type="slidenum">
              <a:rPr lang="en-US" altLang="en-US" sz="1000">
                <a:solidFill>
                  <a:schemeClr val="tx1"/>
                </a:solidFill>
              </a:rPr>
              <a:pPr>
                <a:spcBef>
                  <a:spcPct val="0"/>
                </a:spcBef>
              </a:pPr>
              <a:t>17</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395536" y="404664"/>
            <a:ext cx="7772400" cy="5760640"/>
          </a:xfrm>
          <a:blipFill rotWithShape="1">
            <a:blip r:embed="rId2"/>
            <a:stretch>
              <a:fillRect l="-1255" t="-847"/>
            </a:stretch>
          </a:blipFill>
        </p:spPr>
        <p:txBody>
          <a:bodyPr/>
          <a:lstStyle/>
          <a:p>
            <a:pPr>
              <a:defRPr/>
            </a:pPr>
            <a:r>
              <a:rPr lang="en-GB">
                <a:noFill/>
              </a:rPr>
              <a:t> </a:t>
            </a:r>
          </a:p>
        </p:txBody>
      </p:sp>
      <p:sp>
        <p:nvSpPr>
          <p:cNvPr id="2150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E83E22F-3360-4D21-9045-42FE824AA352}" type="slidenum">
              <a:rPr lang="en-US" altLang="en-US" sz="1000">
                <a:solidFill>
                  <a:schemeClr val="tx1"/>
                </a:solidFill>
              </a:rPr>
              <a:pPr>
                <a:spcBef>
                  <a:spcPct val="0"/>
                </a:spcBef>
              </a:pPr>
              <a:t>18</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395536" y="404664"/>
            <a:ext cx="7772400" cy="5760640"/>
          </a:xfrm>
          <a:blipFill rotWithShape="1">
            <a:blip r:embed="rId2"/>
            <a:stretch>
              <a:fillRect l="-1255" t="-847"/>
            </a:stretch>
          </a:blipFill>
        </p:spPr>
        <p:txBody>
          <a:bodyPr/>
          <a:lstStyle/>
          <a:p>
            <a:pPr>
              <a:defRPr/>
            </a:pPr>
            <a:r>
              <a:rPr lang="en-GB">
                <a:noFill/>
              </a:rPr>
              <a:t> </a:t>
            </a:r>
          </a:p>
        </p:txBody>
      </p:sp>
      <p:sp>
        <p:nvSpPr>
          <p:cNvPr id="2253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5BBFD7D-D4E3-4C2E-8F2B-757E216C18C3}" type="slidenum">
              <a:rPr lang="en-US" altLang="en-US" sz="1000">
                <a:solidFill>
                  <a:schemeClr val="tx1"/>
                </a:solidFill>
              </a:rPr>
              <a:pPr>
                <a:spcBef>
                  <a:spcPct val="0"/>
                </a:spcBef>
              </a:pPr>
              <a:t>19</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a:t>Plan of the lecture</a:t>
            </a:r>
          </a:p>
        </p:txBody>
      </p:sp>
      <p:sp>
        <p:nvSpPr>
          <p:cNvPr id="5123" name="Content Placeholder 2"/>
          <p:cNvSpPr>
            <a:spLocks noGrp="1"/>
          </p:cNvSpPr>
          <p:nvPr>
            <p:ph idx="1"/>
          </p:nvPr>
        </p:nvSpPr>
        <p:spPr/>
        <p:txBody>
          <a:bodyPr/>
          <a:lstStyle/>
          <a:p>
            <a:endParaRPr lang="en-GB" altLang="en-US" b="1"/>
          </a:p>
          <a:p>
            <a:r>
              <a:rPr lang="en-GB" altLang="en-US" b="1"/>
              <a:t>Part I: Inventory Control Models </a:t>
            </a:r>
          </a:p>
          <a:p>
            <a:endParaRPr lang="en-GB" altLang="en-US" b="1"/>
          </a:p>
          <a:p>
            <a:r>
              <a:rPr lang="en-GB" altLang="en-US" b="1"/>
              <a:t>Part II: Stochastic Modelling </a:t>
            </a:r>
          </a:p>
          <a:p>
            <a:endParaRPr lang="en-GB" altLang="en-US"/>
          </a:p>
        </p:txBody>
      </p:sp>
      <p:sp>
        <p:nvSpPr>
          <p:cNvPr id="5124" name="Slide Number Placeholder 3"/>
          <p:cNvSpPr>
            <a:spLocks noGrp="1"/>
          </p:cNvSpPr>
          <p:nvPr>
            <p:ph type="sldNum" sz="quarter" idx="12"/>
          </p:nvPr>
        </p:nvSpPr>
        <p:spPr>
          <a:noFill/>
        </p:spPr>
        <p:txBody>
          <a:bodyPr/>
          <a:lstStyle>
            <a:lvl1pPr>
              <a:defRPr sz="2800">
                <a:solidFill>
                  <a:srgbClr val="FF0000"/>
                </a:solidFill>
                <a:latin typeface="Times New Roman" pitchFamily="18" charset="0"/>
              </a:defRPr>
            </a:lvl1pPr>
            <a:lvl2pPr marL="742950" indent="-285750">
              <a:defRPr sz="2800">
                <a:solidFill>
                  <a:srgbClr val="FF0000"/>
                </a:solidFill>
                <a:latin typeface="Times New Roman" pitchFamily="18" charset="0"/>
              </a:defRPr>
            </a:lvl2pPr>
            <a:lvl3pPr marL="1143000" indent="-228600">
              <a:defRPr sz="2800">
                <a:solidFill>
                  <a:srgbClr val="FF0000"/>
                </a:solidFill>
                <a:latin typeface="Times New Roman" pitchFamily="18" charset="0"/>
              </a:defRPr>
            </a:lvl3pPr>
            <a:lvl4pPr marL="1600200" indent="-228600">
              <a:defRPr sz="2800">
                <a:solidFill>
                  <a:srgbClr val="FF0000"/>
                </a:solidFill>
                <a:latin typeface="Times New Roman" pitchFamily="18" charset="0"/>
              </a:defRPr>
            </a:lvl4pPr>
            <a:lvl5pPr marL="2057400" indent="-228600">
              <a:defRPr sz="2800">
                <a:solidFill>
                  <a:srgbClr val="FF0000"/>
                </a:solidFill>
                <a:latin typeface="Times New Roman" pitchFamily="18" charset="0"/>
              </a:defRPr>
            </a:lvl5pPr>
            <a:lvl6pPr marL="2514600" indent="-228600" eaLnBrk="0" fontAlgn="base" hangingPunct="0">
              <a:spcBef>
                <a:spcPct val="0"/>
              </a:spcBef>
              <a:spcAft>
                <a:spcPct val="0"/>
              </a:spcAft>
              <a:defRPr sz="2800">
                <a:solidFill>
                  <a:srgbClr val="FF0000"/>
                </a:solidFill>
                <a:latin typeface="Times New Roman" pitchFamily="18" charset="0"/>
              </a:defRPr>
            </a:lvl6pPr>
            <a:lvl7pPr marL="2971800" indent="-228600" eaLnBrk="0" fontAlgn="base" hangingPunct="0">
              <a:spcBef>
                <a:spcPct val="0"/>
              </a:spcBef>
              <a:spcAft>
                <a:spcPct val="0"/>
              </a:spcAft>
              <a:defRPr sz="2800">
                <a:solidFill>
                  <a:srgbClr val="FF0000"/>
                </a:solidFill>
                <a:latin typeface="Times New Roman" pitchFamily="18" charset="0"/>
              </a:defRPr>
            </a:lvl7pPr>
            <a:lvl8pPr marL="3429000" indent="-228600" eaLnBrk="0" fontAlgn="base" hangingPunct="0">
              <a:spcBef>
                <a:spcPct val="0"/>
              </a:spcBef>
              <a:spcAft>
                <a:spcPct val="0"/>
              </a:spcAft>
              <a:defRPr sz="2800">
                <a:solidFill>
                  <a:srgbClr val="FF0000"/>
                </a:solidFill>
                <a:latin typeface="Times New Roman" pitchFamily="18" charset="0"/>
              </a:defRPr>
            </a:lvl8pPr>
            <a:lvl9pPr marL="3886200" indent="-228600" eaLnBrk="0" fontAlgn="base" hangingPunct="0">
              <a:spcBef>
                <a:spcPct val="0"/>
              </a:spcBef>
              <a:spcAft>
                <a:spcPct val="0"/>
              </a:spcAft>
              <a:defRPr sz="2800">
                <a:solidFill>
                  <a:srgbClr val="FF0000"/>
                </a:solidFill>
                <a:latin typeface="Times New Roman" pitchFamily="18" charset="0"/>
              </a:defRPr>
            </a:lvl9pPr>
          </a:lstStyle>
          <a:p>
            <a:fld id="{3117EB55-DC0C-40CA-91FA-A2074D731A4F}" type="slidenum">
              <a:rPr lang="en-US" altLang="en-US" sz="1000">
                <a:solidFill>
                  <a:schemeClr val="tx1"/>
                </a:solidFill>
              </a:rPr>
              <a:pPr/>
              <a:t>2</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533400"/>
            <a:ext cx="7772400" cy="5562600"/>
          </a:xfrm>
          <a:blipFill rotWithShape="0">
            <a:blip r:embed="rId2"/>
            <a:stretch>
              <a:fillRect l="-2039" t="-1535" r="-549"/>
            </a:stretch>
          </a:blipFill>
        </p:spPr>
        <p:txBody>
          <a:bodyPr/>
          <a:lstStyle/>
          <a:p>
            <a:pPr>
              <a:defRPr/>
            </a:pPr>
            <a:r>
              <a:rPr lang="en-GB" dirty="0">
                <a:noFill/>
              </a:rPr>
              <a:t> </a:t>
            </a:r>
          </a:p>
        </p:txBody>
      </p:sp>
      <p:sp>
        <p:nvSpPr>
          <p:cNvPr id="2355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51901847-1D23-4D83-9C17-62CC83F3A913}" type="slidenum">
              <a:rPr lang="en-US" altLang="en-US" sz="1000">
                <a:solidFill>
                  <a:schemeClr val="tx1"/>
                </a:solidFill>
              </a:rPr>
              <a:pPr>
                <a:spcBef>
                  <a:spcPct val="0"/>
                </a:spcBef>
              </a:pPr>
              <a:t>20</a:t>
            </a:fld>
            <a:endParaRPr lang="en-US" altLang="en-US" sz="1000">
              <a:solidFill>
                <a:schemeClr val="tx1"/>
              </a:solidFill>
            </a:endParaRPr>
          </a:p>
        </p:txBody>
      </p:sp>
      <p:sp>
        <p:nvSpPr>
          <p:cNvPr id="2" name="TextBox 1"/>
          <p:cNvSpPr txBox="1"/>
          <p:nvPr/>
        </p:nvSpPr>
        <p:spPr>
          <a:xfrm>
            <a:off x="2339752" y="1844824"/>
            <a:ext cx="360040" cy="523220"/>
          </a:xfrm>
          <a:prstGeom prst="rect">
            <a:avLst/>
          </a:prstGeom>
          <a:solidFill>
            <a:schemeClr val="bg1"/>
          </a:solidFill>
        </p:spPr>
        <p:txBody>
          <a:bodyPr wrap="square" rtlCol="0">
            <a:spAutoFit/>
          </a:bodyPr>
          <a:lstStyle/>
          <a:p>
            <a:r>
              <a:rPr lang="en-GB" dirty="0">
                <a:solidFill>
                  <a:schemeClr val="accent2"/>
                </a:solidFill>
              </a:rPr>
              <a:t>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D5001AD-0754-4CBB-B861-F5AE8574928C}" type="slidenum">
              <a:rPr lang="en-US" altLang="en-US" sz="1000">
                <a:solidFill>
                  <a:schemeClr val="tx1"/>
                </a:solidFill>
              </a:rPr>
              <a:pPr>
                <a:spcBef>
                  <a:spcPct val="0"/>
                </a:spcBef>
              </a:pPr>
              <a:t>21</a:t>
            </a:fld>
            <a:endParaRPr lang="en-US" altLang="en-US" sz="1000">
              <a:solidFill>
                <a:schemeClr val="tx1"/>
              </a:solidFill>
            </a:endParaRPr>
          </a:p>
        </p:txBody>
      </p:sp>
      <p:cxnSp>
        <p:nvCxnSpPr>
          <p:cNvPr id="24579" name="Straight Connector 3"/>
          <p:cNvCxnSpPr>
            <a:cxnSpLocks noChangeShapeType="1"/>
          </p:cNvCxnSpPr>
          <p:nvPr/>
        </p:nvCxnSpPr>
        <p:spPr bwMode="auto">
          <a:xfrm flipV="1">
            <a:off x="1908175" y="4581525"/>
            <a:ext cx="5543550" cy="71438"/>
          </a:xfrm>
          <a:prstGeom prst="line">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0" name="Straight Connector 5"/>
          <p:cNvCxnSpPr>
            <a:cxnSpLocks noChangeShapeType="1"/>
          </p:cNvCxnSpPr>
          <p:nvPr/>
        </p:nvCxnSpPr>
        <p:spPr bwMode="auto">
          <a:xfrm flipV="1">
            <a:off x="1908175" y="836613"/>
            <a:ext cx="0" cy="3816350"/>
          </a:xfrm>
          <a:prstGeom prst="line">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1" name="TextBox 36"/>
          <p:cNvSpPr txBox="1">
            <a:spLocks noChangeArrowheads="1"/>
          </p:cNvSpPr>
          <p:nvPr/>
        </p:nvSpPr>
        <p:spPr bwMode="auto">
          <a:xfrm>
            <a:off x="1566863" y="296863"/>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Cost</a:t>
            </a:r>
          </a:p>
        </p:txBody>
      </p:sp>
      <p:sp>
        <p:nvSpPr>
          <p:cNvPr id="24582" name="TextBox 40"/>
          <p:cNvSpPr txBox="1">
            <a:spLocks noChangeArrowheads="1"/>
          </p:cNvSpPr>
          <p:nvPr/>
        </p:nvSpPr>
        <p:spPr bwMode="auto">
          <a:xfrm>
            <a:off x="2786063" y="3860800"/>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T</a:t>
            </a:r>
          </a:p>
        </p:txBody>
      </p:sp>
      <p:sp>
        <p:nvSpPr>
          <p:cNvPr id="24583" name="TextBox 44"/>
          <p:cNvSpPr txBox="1">
            <a:spLocks noChangeArrowheads="1"/>
          </p:cNvSpPr>
          <p:nvPr/>
        </p:nvSpPr>
        <p:spPr bwMode="auto">
          <a:xfrm>
            <a:off x="44450" y="2640013"/>
            <a:ext cx="1944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Order cost</a:t>
            </a:r>
          </a:p>
        </p:txBody>
      </p:sp>
      <p:sp>
        <p:nvSpPr>
          <p:cNvPr id="24584" name="TextBox 46"/>
          <p:cNvSpPr txBox="1">
            <a:spLocks noChangeArrowheads="1"/>
          </p:cNvSpPr>
          <p:nvPr/>
        </p:nvSpPr>
        <p:spPr bwMode="auto">
          <a:xfrm>
            <a:off x="4911725" y="1924050"/>
            <a:ext cx="158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solidFill>
                  <a:srgbClr val="FF0000"/>
                </a:solidFill>
              </a:rPr>
              <a:t>Total cost</a:t>
            </a:r>
          </a:p>
        </p:txBody>
      </p:sp>
      <p:cxnSp>
        <p:nvCxnSpPr>
          <p:cNvPr id="24585" name="Straight Connector 4"/>
          <p:cNvCxnSpPr>
            <a:cxnSpLocks noChangeShapeType="1"/>
          </p:cNvCxnSpPr>
          <p:nvPr/>
        </p:nvCxnSpPr>
        <p:spPr bwMode="auto">
          <a:xfrm flipV="1">
            <a:off x="1908175" y="3357563"/>
            <a:ext cx="5543550" cy="1295400"/>
          </a:xfrm>
          <a:prstGeom prst="line">
            <a:avLst/>
          </a:prstGeom>
          <a:noFill/>
          <a:ln w="3810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6" name="Freeform 7"/>
          <p:cNvSpPr>
            <a:spLocks/>
          </p:cNvSpPr>
          <p:nvPr/>
        </p:nvSpPr>
        <p:spPr bwMode="auto">
          <a:xfrm>
            <a:off x="2046288" y="2176463"/>
            <a:ext cx="5226050" cy="1609725"/>
          </a:xfrm>
          <a:custGeom>
            <a:avLst/>
            <a:gdLst>
              <a:gd name="T0" fmla="*/ 0 w 5225143"/>
              <a:gd name="T1" fmla="*/ 0 h 1608383"/>
              <a:gd name="T2" fmla="*/ 275916 w 5225143"/>
              <a:gd name="T3" fmla="*/ 1033096 h 1608383"/>
              <a:gd name="T4" fmla="*/ 914877 w 5225143"/>
              <a:gd name="T5" fmla="*/ 1498715 h 1608383"/>
              <a:gd name="T6" fmla="*/ 2207321 w 5225143"/>
              <a:gd name="T7" fmla="*/ 1586020 h 1608383"/>
              <a:gd name="T8" fmla="*/ 5227864 w 5225143"/>
              <a:gd name="T9" fmla="*/ 1120400 h 1608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5143" h="1608383">
                <a:moveTo>
                  <a:pt x="0" y="0"/>
                </a:moveTo>
                <a:cubicBezTo>
                  <a:pt x="61686" y="390676"/>
                  <a:pt x="123372" y="781352"/>
                  <a:pt x="275772" y="1030514"/>
                </a:cubicBezTo>
                <a:cubicBezTo>
                  <a:pt x="428172" y="1279676"/>
                  <a:pt x="592667" y="1403047"/>
                  <a:pt x="914400" y="1494971"/>
                </a:cubicBezTo>
                <a:cubicBezTo>
                  <a:pt x="1236133" y="1586895"/>
                  <a:pt x="1487715" y="1644952"/>
                  <a:pt x="2206172" y="1582057"/>
                </a:cubicBezTo>
                <a:cubicBezTo>
                  <a:pt x="2924629" y="1519162"/>
                  <a:pt x="4074886" y="1318381"/>
                  <a:pt x="5225143" y="1117600"/>
                </a:cubicBez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7" name="Freeform 12"/>
          <p:cNvSpPr>
            <a:spLocks/>
          </p:cNvSpPr>
          <p:nvPr/>
        </p:nvSpPr>
        <p:spPr bwMode="auto">
          <a:xfrm>
            <a:off x="1989138" y="2365375"/>
            <a:ext cx="5311775" cy="2105025"/>
          </a:xfrm>
          <a:custGeom>
            <a:avLst/>
            <a:gdLst>
              <a:gd name="T0" fmla="*/ 0 w 5312229"/>
              <a:gd name="T1" fmla="*/ 0 h 2104571"/>
              <a:gd name="T2" fmla="*/ 406295 w 5312229"/>
              <a:gd name="T3" fmla="*/ 1408797 h 2104571"/>
              <a:gd name="T4" fmla="*/ 1929905 w 5312229"/>
              <a:gd name="T5" fmla="*/ 1859031 h 2104571"/>
              <a:gd name="T6" fmla="*/ 4150021 w 5312229"/>
              <a:gd name="T7" fmla="*/ 2062363 h 2104571"/>
              <a:gd name="T8" fmla="*/ 5310867 w 5312229"/>
              <a:gd name="T9" fmla="*/ 2105933 h 2104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2229" h="2104571">
                <a:moveTo>
                  <a:pt x="0" y="0"/>
                </a:moveTo>
                <a:cubicBezTo>
                  <a:pt x="42333" y="549123"/>
                  <a:pt x="84667" y="1098247"/>
                  <a:pt x="406400" y="1407885"/>
                </a:cubicBezTo>
                <a:cubicBezTo>
                  <a:pt x="728133" y="1717523"/>
                  <a:pt x="1306286" y="1748971"/>
                  <a:pt x="1930400" y="1857828"/>
                </a:cubicBezTo>
                <a:cubicBezTo>
                  <a:pt x="2554514" y="1966685"/>
                  <a:pt x="3587448" y="2019904"/>
                  <a:pt x="4151086" y="2061028"/>
                </a:cubicBezTo>
                <a:cubicBezTo>
                  <a:pt x="4714724" y="2102152"/>
                  <a:pt x="5013476" y="2103361"/>
                  <a:pt x="5312229" y="2104571"/>
                </a:cubicBezTo>
              </a:path>
            </a:pathLst>
          </a:cu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4588" name="Straight Connector 14"/>
          <p:cNvCxnSpPr>
            <a:cxnSpLocks noChangeShapeType="1"/>
          </p:cNvCxnSpPr>
          <p:nvPr/>
        </p:nvCxnSpPr>
        <p:spPr bwMode="auto">
          <a:xfrm flipV="1">
            <a:off x="3779838" y="2538413"/>
            <a:ext cx="0" cy="2114550"/>
          </a:xfrm>
          <a:prstGeom prst="line">
            <a:avLst/>
          </a:prstGeom>
          <a:noFill/>
          <a:ln w="3175" algn="ctr">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9" name="Straight Arrow Connector 18"/>
          <p:cNvCxnSpPr>
            <a:cxnSpLocks noChangeShapeType="1"/>
          </p:cNvCxnSpPr>
          <p:nvPr/>
        </p:nvCxnSpPr>
        <p:spPr bwMode="auto">
          <a:xfrm flipH="1">
            <a:off x="4432300" y="2592388"/>
            <a:ext cx="1184275" cy="973137"/>
          </a:xfrm>
          <a:prstGeom prst="straightConnector1">
            <a:avLst/>
          </a:prstGeom>
          <a:noFill/>
          <a:ln w="31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0" name="Freeform 22"/>
          <p:cNvSpPr>
            <a:spLocks/>
          </p:cNvSpPr>
          <p:nvPr/>
        </p:nvSpPr>
        <p:spPr bwMode="auto">
          <a:xfrm>
            <a:off x="7140575" y="3076575"/>
            <a:ext cx="1103313" cy="612775"/>
          </a:xfrm>
          <a:custGeom>
            <a:avLst/>
            <a:gdLst>
              <a:gd name="T0" fmla="*/ 1103769 w 1103085"/>
              <a:gd name="T1" fmla="*/ 0 h 612120"/>
              <a:gd name="T2" fmla="*/ 740687 w 1103085"/>
              <a:gd name="T3" fmla="*/ 596997 h 612120"/>
              <a:gd name="T4" fmla="*/ 0 w 1103085"/>
              <a:gd name="T5" fmla="*/ 393144 h 612120"/>
              <a:gd name="T6" fmla="*/ 0 60000 65536"/>
              <a:gd name="T7" fmla="*/ 0 60000 65536"/>
              <a:gd name="T8" fmla="*/ 0 60000 65536"/>
            </a:gdLst>
            <a:ahLst/>
            <a:cxnLst>
              <a:cxn ang="T6">
                <a:pos x="T0" y="T1"/>
              </a:cxn>
              <a:cxn ang="T7">
                <a:pos x="T2" y="T3"/>
              </a:cxn>
              <a:cxn ang="T8">
                <a:pos x="T4" y="T5"/>
              </a:cxn>
            </a:cxnLst>
            <a:rect l="0" t="0" r="r" b="b"/>
            <a:pathLst>
              <a:path w="1103085" h="612120">
                <a:moveTo>
                  <a:pt x="1103085" y="0"/>
                </a:moveTo>
                <a:cubicBezTo>
                  <a:pt x="1013580" y="264885"/>
                  <a:pt x="924075" y="529771"/>
                  <a:pt x="740228" y="595085"/>
                </a:cubicBezTo>
                <a:cubicBezTo>
                  <a:pt x="556381" y="660399"/>
                  <a:pt x="278190" y="526142"/>
                  <a:pt x="0" y="391885"/>
                </a:cubicBezTo>
              </a:path>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1" name="Freeform 24"/>
          <p:cNvSpPr>
            <a:spLocks/>
          </p:cNvSpPr>
          <p:nvPr/>
        </p:nvSpPr>
        <p:spPr bwMode="auto">
          <a:xfrm>
            <a:off x="914400" y="3192463"/>
            <a:ext cx="1306513" cy="525462"/>
          </a:xfrm>
          <a:custGeom>
            <a:avLst/>
            <a:gdLst>
              <a:gd name="T0" fmla="*/ 0 w 1306286"/>
              <a:gd name="T1" fmla="*/ 0 h 524378"/>
              <a:gd name="T2" fmla="*/ 87131 w 1306286"/>
              <a:gd name="T3" fmla="*/ 131440 h 524378"/>
              <a:gd name="T4" fmla="*/ 304959 w 1306286"/>
              <a:gd name="T5" fmla="*/ 511156 h 524378"/>
              <a:gd name="T6" fmla="*/ 1306967 w 1306286"/>
              <a:gd name="T7" fmla="*/ 423530 h 524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6286" h="524378">
                <a:moveTo>
                  <a:pt x="0" y="0"/>
                </a:moveTo>
                <a:cubicBezTo>
                  <a:pt x="18143" y="22980"/>
                  <a:pt x="36286" y="45961"/>
                  <a:pt x="87086" y="130628"/>
                </a:cubicBezTo>
                <a:cubicBezTo>
                  <a:pt x="137886" y="215295"/>
                  <a:pt x="101600" y="459619"/>
                  <a:pt x="304800" y="508000"/>
                </a:cubicBezTo>
                <a:cubicBezTo>
                  <a:pt x="508000" y="556381"/>
                  <a:pt x="907143" y="488647"/>
                  <a:pt x="1306286" y="420914"/>
                </a:cubicBezTo>
              </a:path>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2" name="TextBox 25"/>
          <p:cNvSpPr txBox="1">
            <a:spLocks noChangeArrowheads="1"/>
          </p:cNvSpPr>
          <p:nvPr/>
        </p:nvSpPr>
        <p:spPr bwMode="auto">
          <a:xfrm>
            <a:off x="6858000" y="4672013"/>
            <a:ext cx="44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Q</a:t>
            </a:r>
          </a:p>
        </p:txBody>
      </p:sp>
      <p:sp>
        <p:nvSpPr>
          <p:cNvPr id="24593" name="TextBox 26"/>
          <p:cNvSpPr txBox="1">
            <a:spLocks noChangeArrowheads="1"/>
          </p:cNvSpPr>
          <p:nvPr/>
        </p:nvSpPr>
        <p:spPr bwMode="auto">
          <a:xfrm>
            <a:off x="7025481" y="2473855"/>
            <a:ext cx="2027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dirty="0">
                <a:solidFill>
                  <a:srgbClr val="009900"/>
                </a:solidFill>
              </a:rPr>
              <a:t>Holding cost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a:t>When to reorder</a:t>
            </a:r>
          </a:p>
        </p:txBody>
      </p:sp>
      <p:sp>
        <p:nvSpPr>
          <p:cNvPr id="25603" name="Content Placeholder 2"/>
          <p:cNvSpPr>
            <a:spLocks noGrp="1"/>
          </p:cNvSpPr>
          <p:nvPr>
            <p:ph idx="1"/>
          </p:nvPr>
        </p:nvSpPr>
        <p:spPr/>
        <p:txBody>
          <a:bodyPr/>
          <a:lstStyle/>
          <a:p>
            <a:r>
              <a:rPr lang="en-GB" altLang="en-US" sz="2400" b="1"/>
              <a:t>Inventory position </a:t>
            </a:r>
            <a:r>
              <a:rPr lang="en-GB" altLang="en-US" sz="2400"/>
              <a:t>is defined as the amount of inventory on hand plus the amount of inventory on order.</a:t>
            </a:r>
          </a:p>
          <a:p>
            <a:r>
              <a:rPr lang="en-GB" altLang="en-US" sz="2400"/>
              <a:t> </a:t>
            </a:r>
            <a:r>
              <a:rPr lang="en-GB" altLang="en-US" sz="2400" b="1"/>
              <a:t>Reorder point </a:t>
            </a:r>
            <a:r>
              <a:rPr lang="en-GB" altLang="en-US" sz="2400"/>
              <a:t>is the inventory position at which a new order is placed. (Therefore, the inventory position reaches minimum at the reorder point.)</a:t>
            </a:r>
          </a:p>
          <a:p>
            <a:r>
              <a:rPr lang="en-GB" altLang="en-US" sz="2400" b="1"/>
              <a:t> Lead time </a:t>
            </a:r>
            <a:r>
              <a:rPr lang="en-GB" altLang="en-US" sz="2400"/>
              <a:t>is the required delivery time. </a:t>
            </a:r>
          </a:p>
          <a:p>
            <a:r>
              <a:rPr lang="en-GB" altLang="en-US" sz="2400"/>
              <a:t>We denote it by L.</a:t>
            </a:r>
          </a:p>
          <a:p>
            <a:r>
              <a:rPr lang="en-GB" altLang="en-US" sz="2400" b="1"/>
              <a:t> Lead time demand </a:t>
            </a:r>
            <a:r>
              <a:rPr lang="en-GB" altLang="en-US" sz="2400"/>
              <a:t>is the demand over the lead time.</a:t>
            </a:r>
          </a:p>
          <a:p>
            <a:r>
              <a:rPr lang="en-GB" altLang="en-US" sz="2400"/>
              <a:t>We denote it by r.</a:t>
            </a:r>
          </a:p>
          <a:p>
            <a:r>
              <a:rPr lang="en-GB" altLang="en-US" sz="2400"/>
              <a:t>Reorder point = lead time demand=LD</a:t>
            </a:r>
          </a:p>
          <a:p>
            <a:endParaRPr lang="en-GB" altLang="en-US"/>
          </a:p>
        </p:txBody>
      </p:sp>
      <p:sp>
        <p:nvSpPr>
          <p:cNvPr id="25604"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E39F97C4-FB52-49B8-806F-9861A7513224}" type="slidenum">
              <a:rPr lang="en-US" altLang="en-US" sz="1000">
                <a:solidFill>
                  <a:schemeClr val="tx1"/>
                </a:solidFill>
              </a:rPr>
              <a:pPr>
                <a:spcBef>
                  <a:spcPct val="0"/>
                </a:spcBef>
              </a:pPr>
              <a:t>22</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FBE563D-33F8-4116-82F7-14E594D5812E}" type="slidenum">
              <a:rPr lang="en-US" altLang="en-US" sz="1000">
                <a:solidFill>
                  <a:schemeClr val="tx1"/>
                </a:solidFill>
              </a:rPr>
              <a:pPr>
                <a:spcBef>
                  <a:spcPct val="0"/>
                </a:spcBef>
              </a:pPr>
              <a:t>23</a:t>
            </a:fld>
            <a:endParaRPr lang="en-US" altLang="en-US" sz="1000">
              <a:solidFill>
                <a:schemeClr val="tx1"/>
              </a:solidFill>
            </a:endParaRPr>
          </a:p>
        </p:txBody>
      </p:sp>
      <p:cxnSp>
        <p:nvCxnSpPr>
          <p:cNvPr id="26627" name="Straight Connector 3"/>
          <p:cNvCxnSpPr>
            <a:cxnSpLocks noChangeShapeType="1"/>
          </p:cNvCxnSpPr>
          <p:nvPr/>
        </p:nvCxnSpPr>
        <p:spPr bwMode="auto">
          <a:xfrm flipV="1">
            <a:off x="1820863" y="4627563"/>
            <a:ext cx="5543550" cy="71437"/>
          </a:xfrm>
          <a:prstGeom prst="line">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8" name="Straight Connector 5"/>
          <p:cNvCxnSpPr>
            <a:cxnSpLocks noChangeShapeType="1"/>
          </p:cNvCxnSpPr>
          <p:nvPr/>
        </p:nvCxnSpPr>
        <p:spPr bwMode="auto">
          <a:xfrm flipV="1">
            <a:off x="1804988" y="944563"/>
            <a:ext cx="0" cy="3816350"/>
          </a:xfrm>
          <a:prstGeom prst="line">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9" name="Straight Connector 11"/>
          <p:cNvCxnSpPr>
            <a:cxnSpLocks noChangeShapeType="1"/>
          </p:cNvCxnSpPr>
          <p:nvPr/>
        </p:nvCxnSpPr>
        <p:spPr bwMode="auto">
          <a:xfrm>
            <a:off x="2901950" y="3114675"/>
            <a:ext cx="0" cy="1584325"/>
          </a:xfrm>
          <a:prstGeom prst="line">
            <a:avLst/>
          </a:prstGeom>
          <a:noFill/>
          <a:ln w="28575" algn="ctr">
            <a:solidFill>
              <a:srgbClr val="CC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0" name="Straight Connector 15"/>
          <p:cNvCxnSpPr>
            <a:cxnSpLocks noChangeShapeType="1"/>
          </p:cNvCxnSpPr>
          <p:nvPr/>
        </p:nvCxnSpPr>
        <p:spPr bwMode="auto">
          <a:xfrm>
            <a:off x="1787525" y="3114675"/>
            <a:ext cx="5705475" cy="0"/>
          </a:xfrm>
          <a:prstGeom prst="line">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1" name="Straight Connector 19"/>
          <p:cNvCxnSpPr>
            <a:cxnSpLocks noChangeShapeType="1"/>
          </p:cNvCxnSpPr>
          <p:nvPr/>
        </p:nvCxnSpPr>
        <p:spPr bwMode="auto">
          <a:xfrm>
            <a:off x="3963988" y="3114675"/>
            <a:ext cx="0" cy="1584325"/>
          </a:xfrm>
          <a:prstGeom prst="line">
            <a:avLst/>
          </a:prstGeom>
          <a:noFill/>
          <a:ln w="2857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2" name="Straight Arrow Connector 23"/>
          <p:cNvCxnSpPr>
            <a:cxnSpLocks noChangeShapeType="1"/>
          </p:cNvCxnSpPr>
          <p:nvPr/>
        </p:nvCxnSpPr>
        <p:spPr bwMode="auto">
          <a:xfrm>
            <a:off x="5189538" y="3114675"/>
            <a:ext cx="0" cy="1584325"/>
          </a:xfrm>
          <a:prstGeom prst="straightConnector1">
            <a:avLst/>
          </a:prstGeom>
          <a:noFill/>
          <a:ln w="2857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3" name="Straight Connector 29"/>
          <p:cNvCxnSpPr>
            <a:cxnSpLocks noChangeShapeType="1"/>
          </p:cNvCxnSpPr>
          <p:nvPr/>
        </p:nvCxnSpPr>
        <p:spPr bwMode="auto">
          <a:xfrm>
            <a:off x="1804988" y="3114675"/>
            <a:ext cx="1096962" cy="1584325"/>
          </a:xfrm>
          <a:prstGeom prst="line">
            <a:avLst/>
          </a:prstGeom>
          <a:noFill/>
          <a:ln w="28575" algn="ctr">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4" name="Straight Arrow Connector 31"/>
          <p:cNvCxnSpPr>
            <a:cxnSpLocks noChangeShapeType="1"/>
          </p:cNvCxnSpPr>
          <p:nvPr/>
        </p:nvCxnSpPr>
        <p:spPr bwMode="auto">
          <a:xfrm>
            <a:off x="2901950" y="3114675"/>
            <a:ext cx="1062038"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Straight Arrow Connector 33"/>
          <p:cNvCxnSpPr>
            <a:cxnSpLocks noChangeShapeType="1"/>
          </p:cNvCxnSpPr>
          <p:nvPr/>
        </p:nvCxnSpPr>
        <p:spPr bwMode="auto">
          <a:xfrm>
            <a:off x="3963988" y="3114675"/>
            <a:ext cx="1225550"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6" name="Straight Arrow Connector 35"/>
          <p:cNvCxnSpPr>
            <a:cxnSpLocks noChangeShapeType="1"/>
          </p:cNvCxnSpPr>
          <p:nvPr/>
        </p:nvCxnSpPr>
        <p:spPr bwMode="auto">
          <a:xfrm>
            <a:off x="5189538" y="3114675"/>
            <a:ext cx="1223962"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7" name="TextBox 36"/>
          <p:cNvSpPr txBox="1">
            <a:spLocks noChangeArrowheads="1"/>
          </p:cNvSpPr>
          <p:nvPr/>
        </p:nvSpPr>
        <p:spPr bwMode="auto">
          <a:xfrm>
            <a:off x="1154113" y="533400"/>
            <a:ext cx="2366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Inventory level</a:t>
            </a:r>
          </a:p>
        </p:txBody>
      </p:sp>
      <p:sp>
        <p:nvSpPr>
          <p:cNvPr id="26638" name="TextBox 40"/>
          <p:cNvSpPr txBox="1">
            <a:spLocks noChangeArrowheads="1"/>
          </p:cNvSpPr>
          <p:nvPr/>
        </p:nvSpPr>
        <p:spPr bwMode="auto">
          <a:xfrm>
            <a:off x="3470275" y="4627563"/>
            <a:ext cx="377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L</a:t>
            </a:r>
          </a:p>
        </p:txBody>
      </p:sp>
      <p:sp>
        <p:nvSpPr>
          <p:cNvPr id="26639" name="TextBox 41"/>
          <p:cNvSpPr txBox="1">
            <a:spLocks noChangeArrowheads="1"/>
          </p:cNvSpPr>
          <p:nvPr/>
        </p:nvSpPr>
        <p:spPr bwMode="auto">
          <a:xfrm>
            <a:off x="931863" y="2852738"/>
            <a:ext cx="44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Q</a:t>
            </a:r>
          </a:p>
        </p:txBody>
      </p:sp>
      <p:sp>
        <p:nvSpPr>
          <p:cNvPr id="26640" name="TextBox 44"/>
          <p:cNvSpPr txBox="1">
            <a:spLocks noChangeArrowheads="1"/>
          </p:cNvSpPr>
          <p:nvPr/>
        </p:nvSpPr>
        <p:spPr bwMode="auto">
          <a:xfrm>
            <a:off x="6948488" y="4668838"/>
            <a:ext cx="154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Time</a:t>
            </a:r>
          </a:p>
        </p:txBody>
      </p:sp>
      <p:sp>
        <p:nvSpPr>
          <p:cNvPr id="26641" name="Freeform 45"/>
          <p:cNvSpPr>
            <a:spLocks/>
          </p:cNvSpPr>
          <p:nvPr/>
        </p:nvSpPr>
        <p:spPr bwMode="auto">
          <a:xfrm>
            <a:off x="4446588" y="2201863"/>
            <a:ext cx="1160462" cy="1511300"/>
          </a:xfrm>
          <a:custGeom>
            <a:avLst/>
            <a:gdLst>
              <a:gd name="T0" fmla="*/ 0 w 1161143"/>
              <a:gd name="T1" fmla="*/ 1510618 h 1511641"/>
              <a:gd name="T2" fmla="*/ 376709 w 1161143"/>
              <a:gd name="T3" fmla="*/ 1278546 h 1511641"/>
              <a:gd name="T4" fmla="*/ 912793 w 1161143"/>
              <a:gd name="T5" fmla="*/ 176207 h 1511641"/>
              <a:gd name="T6" fmla="*/ 1159102 w 1161143"/>
              <a:gd name="T7" fmla="*/ 16658 h 1511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1143" h="1511641">
                <a:moveTo>
                  <a:pt x="0" y="1511641"/>
                </a:moveTo>
                <a:cubicBezTo>
                  <a:pt x="112486" y="1506802"/>
                  <a:pt x="224972" y="1501964"/>
                  <a:pt x="377372" y="1279412"/>
                </a:cubicBezTo>
                <a:cubicBezTo>
                  <a:pt x="529772" y="1056860"/>
                  <a:pt x="783772" y="386784"/>
                  <a:pt x="914400" y="176327"/>
                </a:cubicBezTo>
                <a:cubicBezTo>
                  <a:pt x="1045028" y="-34130"/>
                  <a:pt x="1103085" y="-8730"/>
                  <a:pt x="1161143" y="16670"/>
                </a:cubicBezTo>
              </a:path>
            </a:pathLst>
          </a:custGeom>
          <a:noFill/>
          <a:ln w="317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42" name="TextBox 46"/>
          <p:cNvSpPr txBox="1">
            <a:spLocks noChangeArrowheads="1"/>
          </p:cNvSpPr>
          <p:nvPr/>
        </p:nvSpPr>
        <p:spPr bwMode="auto">
          <a:xfrm>
            <a:off x="5667375" y="1830388"/>
            <a:ext cx="1763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Slope = -D</a:t>
            </a:r>
          </a:p>
        </p:txBody>
      </p:sp>
      <p:cxnSp>
        <p:nvCxnSpPr>
          <p:cNvPr id="26643" name="Straight Connector 2"/>
          <p:cNvCxnSpPr>
            <a:cxnSpLocks noChangeShapeType="1"/>
          </p:cNvCxnSpPr>
          <p:nvPr/>
        </p:nvCxnSpPr>
        <p:spPr bwMode="auto">
          <a:xfrm>
            <a:off x="3433763" y="3906838"/>
            <a:ext cx="0" cy="755650"/>
          </a:xfrm>
          <a:prstGeom prst="line">
            <a:avLst/>
          </a:prstGeom>
          <a:noFill/>
          <a:ln w="1905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4" name="Straight Connector 6"/>
          <p:cNvCxnSpPr>
            <a:cxnSpLocks noChangeShapeType="1"/>
          </p:cNvCxnSpPr>
          <p:nvPr/>
        </p:nvCxnSpPr>
        <p:spPr bwMode="auto">
          <a:xfrm>
            <a:off x="3433763" y="4662488"/>
            <a:ext cx="0" cy="487362"/>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5" name="Straight Arrow Connector 8"/>
          <p:cNvCxnSpPr>
            <a:cxnSpLocks noChangeShapeType="1"/>
          </p:cNvCxnSpPr>
          <p:nvPr/>
        </p:nvCxnSpPr>
        <p:spPr bwMode="auto">
          <a:xfrm>
            <a:off x="3963988" y="4699000"/>
            <a:ext cx="0" cy="450850"/>
          </a:xfrm>
          <a:prstGeom prst="straightConnector1">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6" name="Straight Arrow Connector 10"/>
          <p:cNvCxnSpPr>
            <a:cxnSpLocks noChangeShapeType="1"/>
          </p:cNvCxnSpPr>
          <p:nvPr/>
        </p:nvCxnSpPr>
        <p:spPr bwMode="auto">
          <a:xfrm flipH="1">
            <a:off x="3963988" y="4924425"/>
            <a:ext cx="320675" cy="0"/>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47" name="Straight Arrow Connector 14"/>
          <p:cNvCxnSpPr>
            <a:cxnSpLocks noChangeShapeType="1"/>
          </p:cNvCxnSpPr>
          <p:nvPr/>
        </p:nvCxnSpPr>
        <p:spPr bwMode="auto">
          <a:xfrm flipV="1">
            <a:off x="3041650" y="4941888"/>
            <a:ext cx="409575" cy="17462"/>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128963" y="3609975"/>
            <a:ext cx="322262" cy="522288"/>
          </a:xfrm>
          <a:prstGeom prst="rect">
            <a:avLst/>
          </a:prstGeom>
          <a:noFill/>
        </p:spPr>
        <p:txBody>
          <a:bodyPr>
            <a:spAutoFit/>
          </a:bodyPr>
          <a:lstStyle/>
          <a:p>
            <a:pPr>
              <a:defRPr/>
            </a:pPr>
            <a:r>
              <a:rPr lang="en-GB" dirty="0">
                <a:solidFill>
                  <a:schemeClr val="accent6"/>
                </a:solidFill>
              </a:rPr>
              <a:t>r</a:t>
            </a:r>
          </a:p>
        </p:txBody>
      </p:sp>
      <p:sp>
        <p:nvSpPr>
          <p:cNvPr id="17" name="TextBox 16"/>
          <p:cNvSpPr txBox="1"/>
          <p:nvPr/>
        </p:nvSpPr>
        <p:spPr>
          <a:xfrm>
            <a:off x="2700338" y="5805488"/>
            <a:ext cx="985837" cy="522287"/>
          </a:xfrm>
          <a:prstGeom prst="rect">
            <a:avLst/>
          </a:prstGeom>
          <a:noFill/>
        </p:spPr>
        <p:txBody>
          <a:bodyPr wrap="none">
            <a:spAutoFit/>
          </a:bodyPr>
          <a:lstStyle/>
          <a:p>
            <a:pPr>
              <a:defRPr/>
            </a:pPr>
            <a:r>
              <a:rPr lang="en-GB" dirty="0">
                <a:solidFill>
                  <a:schemeClr val="accent6"/>
                </a:solidFill>
              </a:rPr>
              <a:t>r=LD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533400"/>
            <a:ext cx="7772400" cy="5562600"/>
          </a:xfrm>
        </p:spPr>
        <p:txBody>
          <a:bodyPr/>
          <a:lstStyle/>
          <a:p>
            <a:r>
              <a:rPr lang="en-GB" altLang="en-US"/>
              <a:t>When the demand is </a:t>
            </a:r>
            <a:r>
              <a:rPr lang="en-GB" altLang="en-US">
                <a:solidFill>
                  <a:srgbClr val="FF0000"/>
                </a:solidFill>
              </a:rPr>
              <a:t>stochastic</a:t>
            </a:r>
            <a:r>
              <a:rPr lang="en-GB" altLang="en-US"/>
              <a:t>, </a:t>
            </a:r>
          </a:p>
          <a:p>
            <a:endParaRPr lang="en-GB" altLang="en-US"/>
          </a:p>
          <a:p>
            <a:r>
              <a:rPr lang="en-GB" altLang="en-US"/>
              <a:t>Reorder point = average demand in lead time</a:t>
            </a:r>
          </a:p>
          <a:p>
            <a:r>
              <a:rPr lang="en-GB" altLang="en-US"/>
              <a:t>                          + safety stock</a:t>
            </a:r>
          </a:p>
          <a:p>
            <a:r>
              <a:rPr lang="en-GB" altLang="en-US"/>
              <a:t>where the safety stock is calculated through the standard deviation of the lead time demand.   </a:t>
            </a:r>
          </a:p>
        </p:txBody>
      </p:sp>
      <p:sp>
        <p:nvSpPr>
          <p:cNvPr id="2765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155395E-501F-4F06-9318-126B54CE068A}" type="slidenum">
              <a:rPr lang="en-US" altLang="en-US" sz="1000">
                <a:solidFill>
                  <a:schemeClr val="tx1"/>
                </a:solidFill>
              </a:rPr>
              <a:pPr>
                <a:spcBef>
                  <a:spcPct val="0"/>
                </a:spcBef>
              </a:pPr>
              <a:t>24</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533400"/>
            <a:ext cx="7772400" cy="5562600"/>
          </a:xfrm>
          <a:blipFill rotWithShape="0">
            <a:blip r:embed="rId2"/>
            <a:stretch>
              <a:fillRect t="-1206"/>
            </a:stretch>
          </a:blipFill>
        </p:spPr>
        <p:txBody>
          <a:bodyPr/>
          <a:lstStyle/>
          <a:p>
            <a:pPr>
              <a:defRPr/>
            </a:pPr>
            <a:r>
              <a:rPr lang="en-GB">
                <a:noFill/>
              </a:rPr>
              <a:t> </a:t>
            </a:r>
          </a:p>
        </p:txBody>
      </p:sp>
      <p:sp>
        <p:nvSpPr>
          <p:cNvPr id="2867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9452A4FF-75FE-4213-91FC-032C7F154911}" type="slidenum">
              <a:rPr lang="en-US" altLang="en-US" sz="1000">
                <a:solidFill>
                  <a:schemeClr val="tx1"/>
                </a:solidFill>
              </a:rPr>
              <a:pPr>
                <a:spcBef>
                  <a:spcPct val="0"/>
                </a:spcBef>
              </a:pPr>
              <a:t>25</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z="3200" b="1"/>
              <a:t>1.2 Economic Production Lot-Size Model (Finite Production Rate Model)</a:t>
            </a:r>
            <a:br>
              <a:rPr lang="en-GB" altLang="en-US" b="1"/>
            </a:br>
            <a:endParaRPr lang="en-GB" altLang="en-US"/>
          </a:p>
        </p:txBody>
      </p:sp>
      <p:sp>
        <p:nvSpPr>
          <p:cNvPr id="29699" name="Content Placeholder 2"/>
          <p:cNvSpPr>
            <a:spLocks noGrp="1"/>
          </p:cNvSpPr>
          <p:nvPr>
            <p:ph idx="1"/>
          </p:nvPr>
        </p:nvSpPr>
        <p:spPr>
          <a:xfrm>
            <a:off x="685800" y="1981200"/>
            <a:ext cx="8134350" cy="4114800"/>
          </a:xfrm>
        </p:spPr>
        <p:txBody>
          <a:bodyPr/>
          <a:lstStyle/>
          <a:p>
            <a:r>
              <a:rPr lang="en-GB" altLang="en-US" sz="2800" dirty="0"/>
              <a:t>    In the EOQ model, we assumed that the goods arrive in a shipment of size Q*. </a:t>
            </a:r>
          </a:p>
          <a:p>
            <a:endParaRPr lang="en-GB" altLang="en-US" sz="2800" dirty="0"/>
          </a:p>
          <a:p>
            <a:r>
              <a:rPr lang="en-GB" altLang="en-US" sz="2800" dirty="0"/>
              <a:t>   In this model, we assume that goods are supplied (or produced) to inventory continuously at a constant rate over a time period (e.g. days, weeks). </a:t>
            </a:r>
          </a:p>
          <a:p>
            <a:endParaRPr lang="en-GB" altLang="en-US" dirty="0"/>
          </a:p>
        </p:txBody>
      </p:sp>
      <p:sp>
        <p:nvSpPr>
          <p:cNvPr id="29700"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D812F36-643A-4375-82EA-CAAD1B6D8A5C}" type="slidenum">
              <a:rPr lang="en-US" altLang="en-US" sz="1000">
                <a:solidFill>
                  <a:schemeClr val="tx1"/>
                </a:solidFill>
              </a:rPr>
              <a:pPr>
                <a:spcBef>
                  <a:spcPct val="0"/>
                </a:spcBef>
              </a:pPr>
              <a:t>26</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DBC0C837-4D34-42A0-B9F4-A13E0924317A}" type="slidenum">
              <a:rPr lang="en-US" altLang="en-US" sz="1000">
                <a:solidFill>
                  <a:schemeClr val="tx1"/>
                </a:solidFill>
              </a:rPr>
              <a:pPr>
                <a:spcBef>
                  <a:spcPct val="0"/>
                </a:spcBef>
              </a:pPr>
              <a:t>27</a:t>
            </a:fld>
            <a:endParaRPr lang="en-US" altLang="en-US" sz="1000">
              <a:solidFill>
                <a:schemeClr val="tx1"/>
              </a:solidFill>
            </a:endParaRPr>
          </a:p>
        </p:txBody>
      </p:sp>
      <p:cxnSp>
        <p:nvCxnSpPr>
          <p:cNvPr id="30723" name="Straight Connector 5"/>
          <p:cNvCxnSpPr>
            <a:cxnSpLocks noChangeShapeType="1"/>
          </p:cNvCxnSpPr>
          <p:nvPr/>
        </p:nvCxnSpPr>
        <p:spPr bwMode="auto">
          <a:xfrm flipV="1">
            <a:off x="1584325" y="1314450"/>
            <a:ext cx="0" cy="3816350"/>
          </a:xfrm>
          <a:prstGeom prst="line">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4" name="TextBox 36"/>
          <p:cNvSpPr txBox="1">
            <a:spLocks noChangeArrowheads="1"/>
          </p:cNvSpPr>
          <p:nvPr/>
        </p:nvSpPr>
        <p:spPr bwMode="auto">
          <a:xfrm>
            <a:off x="750888" y="836613"/>
            <a:ext cx="2366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Inventory level</a:t>
            </a:r>
          </a:p>
        </p:txBody>
      </p:sp>
      <p:sp>
        <p:nvSpPr>
          <p:cNvPr id="30725" name="TextBox 41"/>
          <p:cNvSpPr txBox="1">
            <a:spLocks noChangeArrowheads="1"/>
          </p:cNvSpPr>
          <p:nvPr/>
        </p:nvSpPr>
        <p:spPr bwMode="auto">
          <a:xfrm>
            <a:off x="1031875" y="2192338"/>
            <a:ext cx="44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Q</a:t>
            </a:r>
          </a:p>
        </p:txBody>
      </p:sp>
      <p:sp>
        <p:nvSpPr>
          <p:cNvPr id="30726" name="TextBox 44"/>
          <p:cNvSpPr txBox="1">
            <a:spLocks noChangeArrowheads="1"/>
          </p:cNvSpPr>
          <p:nvPr/>
        </p:nvSpPr>
        <p:spPr bwMode="auto">
          <a:xfrm>
            <a:off x="7340600" y="5148263"/>
            <a:ext cx="1549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Time</a:t>
            </a:r>
          </a:p>
        </p:txBody>
      </p:sp>
      <p:sp>
        <p:nvSpPr>
          <p:cNvPr id="30727" name="TextBox 46"/>
          <p:cNvSpPr txBox="1">
            <a:spLocks noChangeArrowheads="1"/>
          </p:cNvSpPr>
          <p:nvPr/>
        </p:nvSpPr>
        <p:spPr bwMode="auto">
          <a:xfrm>
            <a:off x="3736975" y="2754313"/>
            <a:ext cx="176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Slope = -D</a:t>
            </a:r>
          </a:p>
        </p:txBody>
      </p:sp>
      <p:cxnSp>
        <p:nvCxnSpPr>
          <p:cNvPr id="30728" name="Straight Connector 4"/>
          <p:cNvCxnSpPr>
            <a:cxnSpLocks noChangeShapeType="1"/>
          </p:cNvCxnSpPr>
          <p:nvPr/>
        </p:nvCxnSpPr>
        <p:spPr bwMode="auto">
          <a:xfrm flipV="1">
            <a:off x="1584325" y="3546475"/>
            <a:ext cx="1281113" cy="1584325"/>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9" name="Straight Connector 7"/>
          <p:cNvCxnSpPr>
            <a:cxnSpLocks noChangeShapeType="1"/>
          </p:cNvCxnSpPr>
          <p:nvPr/>
        </p:nvCxnSpPr>
        <p:spPr bwMode="auto">
          <a:xfrm>
            <a:off x="1609725" y="2333625"/>
            <a:ext cx="1282700" cy="1212850"/>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0" name="Straight Connector 9"/>
          <p:cNvCxnSpPr>
            <a:cxnSpLocks noChangeShapeType="1"/>
          </p:cNvCxnSpPr>
          <p:nvPr/>
        </p:nvCxnSpPr>
        <p:spPr bwMode="auto">
          <a:xfrm>
            <a:off x="2865438" y="3546475"/>
            <a:ext cx="1743075" cy="1584325"/>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1" name="Straight Connector 18"/>
          <p:cNvCxnSpPr>
            <a:cxnSpLocks noChangeShapeType="1"/>
          </p:cNvCxnSpPr>
          <p:nvPr/>
        </p:nvCxnSpPr>
        <p:spPr bwMode="auto">
          <a:xfrm flipV="1">
            <a:off x="4608513" y="3546475"/>
            <a:ext cx="1439862" cy="1584325"/>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2" name="Straight Connector 21"/>
          <p:cNvCxnSpPr>
            <a:cxnSpLocks noChangeShapeType="1"/>
          </p:cNvCxnSpPr>
          <p:nvPr/>
        </p:nvCxnSpPr>
        <p:spPr bwMode="auto">
          <a:xfrm>
            <a:off x="6048375" y="3538538"/>
            <a:ext cx="1800225" cy="1512887"/>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3" name="Straight Arrow Connector 24"/>
          <p:cNvCxnSpPr>
            <a:cxnSpLocks noChangeShapeType="1"/>
          </p:cNvCxnSpPr>
          <p:nvPr/>
        </p:nvCxnSpPr>
        <p:spPr bwMode="auto">
          <a:xfrm flipV="1">
            <a:off x="1584325" y="5011738"/>
            <a:ext cx="6840538" cy="117475"/>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4" name="Straight Connector 26"/>
          <p:cNvCxnSpPr>
            <a:cxnSpLocks noChangeShapeType="1"/>
          </p:cNvCxnSpPr>
          <p:nvPr/>
        </p:nvCxnSpPr>
        <p:spPr bwMode="auto">
          <a:xfrm>
            <a:off x="2865438" y="3578225"/>
            <a:ext cx="0" cy="152082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5" name="Straight Connector 28"/>
          <p:cNvCxnSpPr>
            <a:cxnSpLocks noChangeShapeType="1"/>
          </p:cNvCxnSpPr>
          <p:nvPr/>
        </p:nvCxnSpPr>
        <p:spPr bwMode="auto">
          <a:xfrm>
            <a:off x="2868613" y="5173663"/>
            <a:ext cx="0" cy="522287"/>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6" name="Straight Arrow Connector 32"/>
          <p:cNvCxnSpPr>
            <a:cxnSpLocks noChangeShapeType="1"/>
          </p:cNvCxnSpPr>
          <p:nvPr/>
        </p:nvCxnSpPr>
        <p:spPr bwMode="auto">
          <a:xfrm>
            <a:off x="4608513" y="5148263"/>
            <a:ext cx="0" cy="522287"/>
          </a:xfrm>
          <a:prstGeom prst="straightConnector1">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7" name="Straight Connector 37"/>
          <p:cNvCxnSpPr>
            <a:cxnSpLocks noChangeShapeType="1"/>
          </p:cNvCxnSpPr>
          <p:nvPr/>
        </p:nvCxnSpPr>
        <p:spPr bwMode="auto">
          <a:xfrm>
            <a:off x="1557338" y="5148263"/>
            <a:ext cx="0" cy="522287"/>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1958975" y="5311775"/>
            <a:ext cx="606425" cy="522288"/>
          </a:xfrm>
          <a:prstGeom prst="rect">
            <a:avLst/>
          </a:prstGeom>
          <a:noFill/>
        </p:spPr>
        <p:txBody>
          <a:bodyPr>
            <a:spAutoFit/>
          </a:bodyPr>
          <a:lstStyle/>
          <a:p>
            <a:pPr>
              <a:defRPr/>
            </a:pPr>
            <a:r>
              <a:rPr lang="en-GB" dirty="0" err="1">
                <a:solidFill>
                  <a:schemeClr val="accent6"/>
                </a:solidFill>
              </a:rPr>
              <a:t>T</a:t>
            </a:r>
            <a:r>
              <a:rPr lang="en-GB" baseline="-25000" dirty="0" err="1">
                <a:solidFill>
                  <a:schemeClr val="accent6"/>
                </a:solidFill>
              </a:rPr>
              <a:t>p</a:t>
            </a:r>
            <a:endParaRPr lang="en-GB" baseline="-25000" dirty="0">
              <a:solidFill>
                <a:schemeClr val="accent6"/>
              </a:solidFill>
            </a:endParaRPr>
          </a:p>
        </p:txBody>
      </p:sp>
      <p:sp>
        <p:nvSpPr>
          <p:cNvPr id="48" name="TextBox 47"/>
          <p:cNvSpPr txBox="1"/>
          <p:nvPr/>
        </p:nvSpPr>
        <p:spPr>
          <a:xfrm>
            <a:off x="3529013" y="5337175"/>
            <a:ext cx="608012" cy="522288"/>
          </a:xfrm>
          <a:prstGeom prst="rect">
            <a:avLst/>
          </a:prstGeom>
          <a:noFill/>
        </p:spPr>
        <p:txBody>
          <a:bodyPr>
            <a:spAutoFit/>
          </a:bodyPr>
          <a:lstStyle/>
          <a:p>
            <a:pPr>
              <a:defRPr/>
            </a:pPr>
            <a:r>
              <a:rPr lang="en-GB" dirty="0">
                <a:solidFill>
                  <a:schemeClr val="accent6"/>
                </a:solidFill>
              </a:rPr>
              <a:t>T</a:t>
            </a:r>
            <a:r>
              <a:rPr lang="en-GB" baseline="-25000" dirty="0">
                <a:solidFill>
                  <a:schemeClr val="accent6"/>
                </a:solidFill>
              </a:rPr>
              <a:t>d</a:t>
            </a:r>
          </a:p>
        </p:txBody>
      </p:sp>
      <p:cxnSp>
        <p:nvCxnSpPr>
          <p:cNvPr id="30740" name="Straight Arrow Connector 51"/>
          <p:cNvCxnSpPr>
            <a:cxnSpLocks noChangeShapeType="1"/>
            <a:stCxn id="48" idx="3"/>
          </p:cNvCxnSpPr>
          <p:nvPr/>
        </p:nvCxnSpPr>
        <p:spPr bwMode="auto">
          <a:xfrm>
            <a:off x="4137025" y="5599113"/>
            <a:ext cx="471488" cy="0"/>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1" name="Straight Arrow Connector 53"/>
          <p:cNvCxnSpPr>
            <a:cxnSpLocks noChangeShapeType="1"/>
            <a:stCxn id="48" idx="1"/>
          </p:cNvCxnSpPr>
          <p:nvPr/>
        </p:nvCxnSpPr>
        <p:spPr bwMode="auto">
          <a:xfrm flipH="1">
            <a:off x="2892425" y="5599113"/>
            <a:ext cx="636588" cy="0"/>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2" name="Straight Arrow Connector 55"/>
          <p:cNvCxnSpPr>
            <a:cxnSpLocks noChangeShapeType="1"/>
            <a:stCxn id="39" idx="3"/>
          </p:cNvCxnSpPr>
          <p:nvPr/>
        </p:nvCxnSpPr>
        <p:spPr bwMode="auto">
          <a:xfrm>
            <a:off x="2565400" y="5573713"/>
            <a:ext cx="300038" cy="0"/>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3" name="Straight Arrow Connector 57"/>
          <p:cNvCxnSpPr>
            <a:cxnSpLocks noChangeShapeType="1"/>
            <a:stCxn id="39" idx="1"/>
          </p:cNvCxnSpPr>
          <p:nvPr/>
        </p:nvCxnSpPr>
        <p:spPr bwMode="auto">
          <a:xfrm flipH="1">
            <a:off x="1609725" y="5573713"/>
            <a:ext cx="349250" cy="0"/>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4" name="Straight Arrow Connector 60"/>
          <p:cNvCxnSpPr>
            <a:cxnSpLocks noChangeShapeType="1"/>
          </p:cNvCxnSpPr>
          <p:nvPr/>
        </p:nvCxnSpPr>
        <p:spPr bwMode="auto">
          <a:xfrm flipH="1">
            <a:off x="3736975" y="3278188"/>
            <a:ext cx="727075" cy="773112"/>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45" name="TextBox 61"/>
          <p:cNvSpPr txBox="1">
            <a:spLocks noChangeArrowheads="1"/>
          </p:cNvSpPr>
          <p:nvPr/>
        </p:nvSpPr>
        <p:spPr bwMode="auto">
          <a:xfrm>
            <a:off x="2808288" y="1790700"/>
            <a:ext cx="19637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Slope = P-D</a:t>
            </a:r>
          </a:p>
        </p:txBody>
      </p:sp>
      <p:sp>
        <p:nvSpPr>
          <p:cNvPr id="30746" name="Freeform 62"/>
          <p:cNvSpPr>
            <a:spLocks/>
          </p:cNvSpPr>
          <p:nvPr/>
        </p:nvSpPr>
        <p:spPr bwMode="auto">
          <a:xfrm>
            <a:off x="1903413" y="2249488"/>
            <a:ext cx="950912" cy="1885950"/>
          </a:xfrm>
          <a:custGeom>
            <a:avLst/>
            <a:gdLst>
              <a:gd name="T0" fmla="*/ 951294 w 950721"/>
              <a:gd name="T1" fmla="*/ 0 h 1886857"/>
              <a:gd name="T2" fmla="*/ 21818 w 950721"/>
              <a:gd name="T3" fmla="*/ 927575 h 1886857"/>
              <a:gd name="T4" fmla="*/ 384894 w 950721"/>
              <a:gd name="T5" fmla="*/ 1884137 h 1886857"/>
              <a:gd name="T6" fmla="*/ 0 60000 65536"/>
              <a:gd name="T7" fmla="*/ 0 60000 65536"/>
              <a:gd name="T8" fmla="*/ 0 60000 65536"/>
            </a:gdLst>
            <a:ahLst/>
            <a:cxnLst>
              <a:cxn ang="T6">
                <a:pos x="T0" y="T1"/>
              </a:cxn>
              <a:cxn ang="T7">
                <a:pos x="T2" y="T3"/>
              </a:cxn>
              <a:cxn ang="T8">
                <a:pos x="T4" y="T5"/>
              </a:cxn>
            </a:cxnLst>
            <a:rect l="0" t="0" r="r" b="b"/>
            <a:pathLst>
              <a:path w="950721" h="1886857">
                <a:moveTo>
                  <a:pt x="950721" y="0"/>
                </a:moveTo>
                <a:cubicBezTo>
                  <a:pt x="533435" y="307219"/>
                  <a:pt x="116149" y="614438"/>
                  <a:pt x="21806" y="928914"/>
                </a:cubicBezTo>
                <a:cubicBezTo>
                  <a:pt x="-72537" y="1243390"/>
                  <a:pt x="156063" y="1565123"/>
                  <a:pt x="384663" y="1886857"/>
                </a:cubicBezTo>
              </a:path>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11560" y="908720"/>
            <a:ext cx="7772400" cy="5256584"/>
          </a:xfrm>
          <a:blipFill rotWithShape="1">
            <a:blip r:embed="rId2"/>
            <a:stretch>
              <a:fillRect l="-1176" t="-928" b="-580"/>
            </a:stretch>
          </a:blipFill>
        </p:spPr>
        <p:txBody>
          <a:bodyPr/>
          <a:lstStyle/>
          <a:p>
            <a:pPr>
              <a:defRPr/>
            </a:pPr>
            <a:r>
              <a:rPr lang="en-GB">
                <a:noFill/>
              </a:rPr>
              <a:t> </a:t>
            </a:r>
          </a:p>
        </p:txBody>
      </p:sp>
      <p:sp>
        <p:nvSpPr>
          <p:cNvPr id="3174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3F29B98-FB1F-4B56-99E1-4F7A55528AA9}" type="slidenum">
              <a:rPr lang="en-US" altLang="en-US" sz="1000">
                <a:solidFill>
                  <a:schemeClr val="tx1"/>
                </a:solidFill>
              </a:rPr>
              <a:pPr>
                <a:spcBef>
                  <a:spcPct val="0"/>
                </a:spcBef>
              </a:pPr>
              <a:t>28</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476672"/>
            <a:ext cx="7772400" cy="5619328"/>
          </a:xfrm>
          <a:blipFill rotWithShape="1">
            <a:blip r:embed="rId2"/>
            <a:stretch>
              <a:fillRect l="-1255" t="-868"/>
            </a:stretch>
          </a:blipFill>
        </p:spPr>
        <p:txBody>
          <a:bodyPr/>
          <a:lstStyle/>
          <a:p>
            <a:pPr>
              <a:defRPr/>
            </a:pPr>
            <a:r>
              <a:rPr lang="en-GB">
                <a:noFill/>
              </a:rPr>
              <a:t> </a:t>
            </a:r>
          </a:p>
        </p:txBody>
      </p:sp>
      <p:sp>
        <p:nvSpPr>
          <p:cNvPr id="3277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866705DC-07F0-419A-A282-4CAF5E051A48}" type="slidenum">
              <a:rPr lang="en-US" altLang="en-US" sz="1000">
                <a:solidFill>
                  <a:schemeClr val="tx1"/>
                </a:solidFill>
              </a:rPr>
              <a:pPr>
                <a:spcBef>
                  <a:spcPct val="0"/>
                </a:spcBef>
              </a:pPr>
              <a:t>29</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Part I</a:t>
            </a:r>
            <a:r>
              <a:rPr lang="en-GB" altLang="en-US" i="1"/>
              <a:t>: </a:t>
            </a:r>
            <a:r>
              <a:rPr lang="en-GB" altLang="en-US"/>
              <a:t>Topics</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defRPr/>
            </a:pPr>
            <a:r>
              <a:rPr lang="en-GB" dirty="0"/>
              <a:t>Economic order quantity (EOQ) model</a:t>
            </a:r>
          </a:p>
          <a:p>
            <a:pPr marL="457200" indent="-457200">
              <a:buFont typeface="Wingdings" panose="05000000000000000000" pitchFamily="2" charset="2"/>
              <a:buChar char="Ø"/>
              <a:defRPr/>
            </a:pPr>
            <a:r>
              <a:rPr lang="en-GB" dirty="0"/>
              <a:t>Economic production lot-size model</a:t>
            </a:r>
          </a:p>
          <a:p>
            <a:pPr marL="457200" indent="-457200">
              <a:buFont typeface="Wingdings" panose="05000000000000000000" pitchFamily="2" charset="2"/>
              <a:buChar char="Ø"/>
              <a:defRPr/>
            </a:pPr>
            <a:r>
              <a:rPr lang="en-GB" dirty="0"/>
              <a:t>Backorder model</a:t>
            </a:r>
          </a:p>
          <a:p>
            <a:pPr marL="457200" indent="-457200">
              <a:buFont typeface="Wingdings" panose="05000000000000000000" pitchFamily="2" charset="2"/>
              <a:buChar char="Ø"/>
              <a:defRPr/>
            </a:pPr>
            <a:r>
              <a:rPr lang="en-GB" dirty="0"/>
              <a:t>EOQ model with discontinuity purchase price</a:t>
            </a:r>
          </a:p>
          <a:p>
            <a:pPr marL="457200" indent="-457200">
              <a:buFont typeface="Wingdings" panose="05000000000000000000" pitchFamily="2" charset="2"/>
              <a:buChar char="Ø"/>
              <a:defRPr/>
            </a:pPr>
            <a:r>
              <a:rPr lang="en-GB" altLang="en-US" dirty="0"/>
              <a:t>Production and inventory control problem</a:t>
            </a:r>
            <a:endParaRPr lang="en-GB" dirty="0"/>
          </a:p>
          <a:p>
            <a:pPr>
              <a:defRPr/>
            </a:pPr>
            <a:endParaRPr lang="en-GB" dirty="0"/>
          </a:p>
        </p:txBody>
      </p:sp>
      <p:sp>
        <p:nvSpPr>
          <p:cNvPr id="6148"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CB338974-128B-4838-AA6B-482CFC7A98E0}" type="slidenum">
              <a:rPr lang="en-US" altLang="en-US" sz="1000">
                <a:solidFill>
                  <a:schemeClr val="tx1"/>
                </a:solidFill>
              </a:rPr>
              <a:pPr>
                <a:spcBef>
                  <a:spcPct val="0"/>
                </a:spcBef>
              </a:pPr>
              <a:t>3</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476672"/>
            <a:ext cx="7772400" cy="5619328"/>
          </a:xfrm>
          <a:blipFill rotWithShape="1">
            <a:blip r:embed="rId2"/>
            <a:stretch>
              <a:fillRect l="-1255" t="-868"/>
            </a:stretch>
          </a:blipFill>
        </p:spPr>
        <p:txBody>
          <a:bodyPr/>
          <a:lstStyle/>
          <a:p>
            <a:pPr>
              <a:defRPr/>
            </a:pPr>
            <a:r>
              <a:rPr lang="en-GB">
                <a:noFill/>
              </a:rPr>
              <a:t> </a:t>
            </a:r>
          </a:p>
        </p:txBody>
      </p:sp>
      <p:sp>
        <p:nvSpPr>
          <p:cNvPr id="3379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042D112-328E-43D9-AC13-E11B67D587F1}" type="slidenum">
              <a:rPr lang="en-US" altLang="en-US" sz="1000">
                <a:solidFill>
                  <a:schemeClr val="tx1"/>
                </a:solidFill>
              </a:rPr>
              <a:pPr>
                <a:spcBef>
                  <a:spcPct val="0"/>
                </a:spcBef>
              </a:pPr>
              <a:t>30</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620688"/>
            <a:ext cx="7772400" cy="5475312"/>
          </a:xfrm>
          <a:blipFill rotWithShape="0">
            <a:blip r:embed="rId2"/>
            <a:stretch>
              <a:fillRect/>
            </a:stretch>
          </a:blipFill>
        </p:spPr>
        <p:txBody>
          <a:bodyPr/>
          <a:lstStyle/>
          <a:p>
            <a:pPr>
              <a:defRPr/>
            </a:pPr>
            <a:r>
              <a:rPr lang="en-GB">
                <a:noFill/>
              </a:rPr>
              <a:t> </a:t>
            </a:r>
          </a:p>
        </p:txBody>
      </p:sp>
      <p:sp>
        <p:nvSpPr>
          <p:cNvPr id="3481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EE27240-84FC-477A-9CB9-C0F2DF8D79DE}" type="slidenum">
              <a:rPr lang="en-US" altLang="en-US" sz="1000">
                <a:solidFill>
                  <a:schemeClr val="tx1"/>
                </a:solidFill>
              </a:rPr>
              <a:pPr>
                <a:spcBef>
                  <a:spcPct val="0"/>
                </a:spcBef>
              </a:pPr>
              <a:t>31</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467544" y="116632"/>
            <a:ext cx="7772400" cy="5907360"/>
          </a:xfrm>
          <a:blipFill rotWithShape="1">
            <a:blip r:embed="rId2"/>
            <a:stretch>
              <a:fillRect l="-1255"/>
            </a:stretch>
          </a:blipFill>
        </p:spPr>
        <p:txBody>
          <a:bodyPr/>
          <a:lstStyle/>
          <a:p>
            <a:pPr>
              <a:defRPr/>
            </a:pPr>
            <a:r>
              <a:rPr lang="en-GB">
                <a:noFill/>
              </a:rPr>
              <a:t> </a:t>
            </a:r>
          </a:p>
        </p:txBody>
      </p:sp>
      <p:sp>
        <p:nvSpPr>
          <p:cNvPr id="3584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8B16BBBF-2846-4928-B256-CCEF74E0871E}" type="slidenum">
              <a:rPr lang="en-US" altLang="en-US" sz="1000">
                <a:solidFill>
                  <a:schemeClr val="tx1"/>
                </a:solidFill>
              </a:rPr>
              <a:pPr>
                <a:spcBef>
                  <a:spcPct val="0"/>
                </a:spcBef>
              </a:pPr>
              <a:t>32</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z="4000"/>
              <a:t>1.3 An Inventory Model with Planed Shortages--Backorders</a:t>
            </a:r>
          </a:p>
        </p:txBody>
      </p:sp>
      <p:sp>
        <p:nvSpPr>
          <p:cNvPr id="36867" name="Content Placeholder 2"/>
          <p:cNvSpPr>
            <a:spLocks noGrp="1"/>
          </p:cNvSpPr>
          <p:nvPr>
            <p:ph idx="1"/>
          </p:nvPr>
        </p:nvSpPr>
        <p:spPr/>
        <p:txBody>
          <a:bodyPr/>
          <a:lstStyle/>
          <a:p>
            <a:r>
              <a:rPr lang="en-GB" altLang="en-US" sz="2800"/>
              <a:t>   A shortage or stockout is a case when demand cannot be satisfied (supplied). In many situations, stockouts are not desirable, however, in some cases, it may be desirable, from economic point of view, to plan for and allow shortages. In practice, these situations are most commonly found where the value of inventory per unit is high and hence the holding cost is high, e.g. new car dealers.</a:t>
            </a:r>
          </a:p>
          <a:p>
            <a:endParaRPr lang="en-GB" altLang="en-US"/>
          </a:p>
        </p:txBody>
      </p:sp>
      <p:sp>
        <p:nvSpPr>
          <p:cNvPr id="36868"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E4CA10F1-9E92-4F40-A11F-DC0DA3DDE3AC}" type="slidenum">
              <a:rPr lang="en-US" altLang="en-US" sz="1000">
                <a:solidFill>
                  <a:schemeClr val="tx1"/>
                </a:solidFill>
              </a:rPr>
              <a:pPr>
                <a:spcBef>
                  <a:spcPct val="0"/>
                </a:spcBef>
              </a:pPr>
              <a:t>33</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54759758-87BB-4B08-9700-EFDAAF376A50}" type="slidenum">
              <a:rPr lang="en-US" altLang="en-US" sz="1000">
                <a:solidFill>
                  <a:schemeClr val="tx1"/>
                </a:solidFill>
              </a:rPr>
              <a:pPr>
                <a:spcBef>
                  <a:spcPct val="0"/>
                </a:spcBef>
              </a:pPr>
              <a:t>34</a:t>
            </a:fld>
            <a:endParaRPr lang="en-US" altLang="en-US" sz="1000">
              <a:solidFill>
                <a:schemeClr val="tx1"/>
              </a:solidFill>
            </a:endParaRPr>
          </a:p>
        </p:txBody>
      </p:sp>
      <p:cxnSp>
        <p:nvCxnSpPr>
          <p:cNvPr id="37891" name="Straight Connector 3"/>
          <p:cNvCxnSpPr>
            <a:cxnSpLocks noChangeShapeType="1"/>
          </p:cNvCxnSpPr>
          <p:nvPr/>
        </p:nvCxnSpPr>
        <p:spPr bwMode="auto">
          <a:xfrm flipV="1">
            <a:off x="1590675" y="3984625"/>
            <a:ext cx="5545138" cy="71438"/>
          </a:xfrm>
          <a:prstGeom prst="line">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2" name="Straight Connector 5"/>
          <p:cNvCxnSpPr>
            <a:cxnSpLocks noChangeShapeType="1"/>
          </p:cNvCxnSpPr>
          <p:nvPr/>
        </p:nvCxnSpPr>
        <p:spPr bwMode="auto">
          <a:xfrm flipV="1">
            <a:off x="1604963" y="1236663"/>
            <a:ext cx="0" cy="3816350"/>
          </a:xfrm>
          <a:prstGeom prst="line">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3" name="Straight Connector 17"/>
          <p:cNvCxnSpPr>
            <a:cxnSpLocks noChangeShapeType="1"/>
          </p:cNvCxnSpPr>
          <p:nvPr/>
        </p:nvCxnSpPr>
        <p:spPr bwMode="auto">
          <a:xfrm>
            <a:off x="1592263" y="4652963"/>
            <a:ext cx="5561012" cy="0"/>
          </a:xfrm>
          <a:prstGeom prst="line">
            <a:avLst/>
          </a:prstGeom>
          <a:noFill/>
          <a:ln w="317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4" name="Straight Connector 19"/>
          <p:cNvCxnSpPr>
            <a:cxnSpLocks noChangeShapeType="1"/>
          </p:cNvCxnSpPr>
          <p:nvPr/>
        </p:nvCxnSpPr>
        <p:spPr bwMode="auto">
          <a:xfrm>
            <a:off x="3778250" y="3068638"/>
            <a:ext cx="0" cy="1584325"/>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5" name="Straight Arrow Connector 23"/>
          <p:cNvCxnSpPr>
            <a:cxnSpLocks noChangeShapeType="1"/>
          </p:cNvCxnSpPr>
          <p:nvPr/>
        </p:nvCxnSpPr>
        <p:spPr bwMode="auto">
          <a:xfrm>
            <a:off x="6143625" y="3068638"/>
            <a:ext cx="0" cy="1584325"/>
          </a:xfrm>
          <a:prstGeom prst="straightConnector1">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6" name="TextBox 36"/>
          <p:cNvSpPr txBox="1">
            <a:spLocks noChangeArrowheads="1"/>
          </p:cNvSpPr>
          <p:nvPr/>
        </p:nvSpPr>
        <p:spPr bwMode="auto">
          <a:xfrm>
            <a:off x="900113" y="714375"/>
            <a:ext cx="236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Inventory level</a:t>
            </a:r>
          </a:p>
        </p:txBody>
      </p:sp>
      <p:sp>
        <p:nvSpPr>
          <p:cNvPr id="37897" name="TextBox 39"/>
          <p:cNvSpPr txBox="1">
            <a:spLocks noChangeArrowheads="1"/>
          </p:cNvSpPr>
          <p:nvPr/>
        </p:nvSpPr>
        <p:spPr bwMode="auto">
          <a:xfrm>
            <a:off x="1125538" y="4292600"/>
            <a:ext cx="42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B</a:t>
            </a:r>
          </a:p>
        </p:txBody>
      </p:sp>
      <p:sp>
        <p:nvSpPr>
          <p:cNvPr id="37898" name="TextBox 40"/>
          <p:cNvSpPr txBox="1">
            <a:spLocks noChangeArrowheads="1"/>
          </p:cNvSpPr>
          <p:nvPr/>
        </p:nvSpPr>
        <p:spPr bwMode="auto">
          <a:xfrm>
            <a:off x="3527425" y="4695825"/>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T</a:t>
            </a:r>
          </a:p>
        </p:txBody>
      </p:sp>
      <p:sp>
        <p:nvSpPr>
          <p:cNvPr id="37899" name="TextBox 41"/>
          <p:cNvSpPr txBox="1">
            <a:spLocks noChangeArrowheads="1"/>
          </p:cNvSpPr>
          <p:nvPr/>
        </p:nvSpPr>
        <p:spPr bwMode="auto">
          <a:xfrm>
            <a:off x="801688" y="2773363"/>
            <a:ext cx="80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Q-B</a:t>
            </a:r>
          </a:p>
        </p:txBody>
      </p:sp>
      <p:sp>
        <p:nvSpPr>
          <p:cNvPr id="37900" name="TextBox 46"/>
          <p:cNvSpPr txBox="1">
            <a:spLocks noChangeArrowheads="1"/>
          </p:cNvSpPr>
          <p:nvPr/>
        </p:nvSpPr>
        <p:spPr bwMode="auto">
          <a:xfrm>
            <a:off x="5614988" y="2125663"/>
            <a:ext cx="1763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t>Slope = -D</a:t>
            </a:r>
          </a:p>
        </p:txBody>
      </p:sp>
      <p:sp>
        <p:nvSpPr>
          <p:cNvPr id="37901" name="TextBox 2"/>
          <p:cNvSpPr txBox="1">
            <a:spLocks noChangeArrowheads="1"/>
          </p:cNvSpPr>
          <p:nvPr/>
        </p:nvSpPr>
        <p:spPr bwMode="auto">
          <a:xfrm>
            <a:off x="2136775" y="405606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solidFill>
                  <a:srgbClr val="FF0000"/>
                </a:solidFill>
              </a:rPr>
              <a:t>T</a:t>
            </a:r>
            <a:r>
              <a:rPr lang="en-GB" altLang="en-US" sz="2800" baseline="-25000">
                <a:solidFill>
                  <a:srgbClr val="FF0000"/>
                </a:solidFill>
              </a:rPr>
              <a:t>1</a:t>
            </a:r>
          </a:p>
        </p:txBody>
      </p:sp>
      <p:cxnSp>
        <p:nvCxnSpPr>
          <p:cNvPr id="37902" name="Straight Connector 6"/>
          <p:cNvCxnSpPr>
            <a:cxnSpLocks noChangeShapeType="1"/>
          </p:cNvCxnSpPr>
          <p:nvPr/>
        </p:nvCxnSpPr>
        <p:spPr bwMode="auto">
          <a:xfrm>
            <a:off x="2987675" y="4113213"/>
            <a:ext cx="0" cy="539750"/>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3" name="TextBox 9"/>
          <p:cNvSpPr txBox="1">
            <a:spLocks noChangeArrowheads="1"/>
          </p:cNvSpPr>
          <p:nvPr/>
        </p:nvSpPr>
        <p:spPr bwMode="auto">
          <a:xfrm>
            <a:off x="3287713" y="402907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r>
              <a:rPr lang="en-GB" altLang="en-US" sz="2800">
                <a:solidFill>
                  <a:srgbClr val="FF0000"/>
                </a:solidFill>
              </a:rPr>
              <a:t>T</a:t>
            </a:r>
            <a:r>
              <a:rPr lang="en-GB" altLang="en-US" sz="2800" baseline="-25000">
                <a:solidFill>
                  <a:srgbClr val="FF0000"/>
                </a:solidFill>
              </a:rPr>
              <a:t>2</a:t>
            </a:r>
          </a:p>
        </p:txBody>
      </p:sp>
      <p:cxnSp>
        <p:nvCxnSpPr>
          <p:cNvPr id="37904" name="Straight Connector 12"/>
          <p:cNvCxnSpPr>
            <a:cxnSpLocks noChangeShapeType="1"/>
          </p:cNvCxnSpPr>
          <p:nvPr/>
        </p:nvCxnSpPr>
        <p:spPr bwMode="auto">
          <a:xfrm>
            <a:off x="1631950" y="3019425"/>
            <a:ext cx="2098675" cy="1619250"/>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5" name="Straight Connector 14"/>
          <p:cNvCxnSpPr>
            <a:cxnSpLocks noChangeShapeType="1"/>
          </p:cNvCxnSpPr>
          <p:nvPr/>
        </p:nvCxnSpPr>
        <p:spPr bwMode="auto">
          <a:xfrm>
            <a:off x="3778250" y="3068638"/>
            <a:ext cx="2386013" cy="1584325"/>
          </a:xfrm>
          <a:prstGeom prst="line">
            <a:avLst/>
          </a:prstGeom>
          <a:noFill/>
          <a:ln w="2857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6" name="Straight Arrow Connector 18"/>
          <p:cNvCxnSpPr>
            <a:cxnSpLocks noChangeShapeType="1"/>
          </p:cNvCxnSpPr>
          <p:nvPr/>
        </p:nvCxnSpPr>
        <p:spPr bwMode="auto">
          <a:xfrm flipH="1">
            <a:off x="5292725" y="2773363"/>
            <a:ext cx="871538" cy="1055687"/>
          </a:xfrm>
          <a:prstGeom prst="straightConnector1">
            <a:avLst/>
          </a:prstGeom>
          <a:noFill/>
          <a:ln w="31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0350"/>
            <a:ext cx="7772400" cy="5835650"/>
          </a:xfrm>
        </p:spPr>
        <p:txBody>
          <a:bodyPr/>
          <a:lstStyle/>
          <a:p>
            <a:pPr>
              <a:defRPr/>
            </a:pPr>
            <a:r>
              <a:rPr lang="en-GB" b="1" dirty="0"/>
              <a:t>Characteristics:</a:t>
            </a:r>
            <a:endParaRPr lang="en-GB" dirty="0"/>
          </a:p>
          <a:p>
            <a:pPr marL="457200" indent="-457200">
              <a:buFont typeface="Wingdings" panose="05000000000000000000" pitchFamily="2" charset="2"/>
              <a:buChar char="Ø"/>
              <a:defRPr/>
            </a:pPr>
            <a:r>
              <a:rPr lang="en-GB" sz="2800" dirty="0">
                <a:solidFill>
                  <a:schemeClr val="accent6"/>
                </a:solidFill>
              </a:rPr>
              <a:t>If B backorders exist when a new shipment of size Q arrives, the B backorders are shipped to the appropriate customers. Therefore the maximum inventory level is Q-B.</a:t>
            </a:r>
          </a:p>
          <a:p>
            <a:pPr marL="457200" indent="-457200">
              <a:buFont typeface="Wingdings" panose="05000000000000000000" pitchFamily="2" charset="2"/>
              <a:buChar char="Ø"/>
              <a:defRPr/>
            </a:pPr>
            <a:endParaRPr lang="en-GB" sz="2800" dirty="0">
              <a:solidFill>
                <a:schemeClr val="accent6"/>
              </a:solidFill>
            </a:endParaRPr>
          </a:p>
          <a:p>
            <a:pPr marL="457200" indent="-457200">
              <a:buFont typeface="Wingdings" panose="05000000000000000000" pitchFamily="2" charset="2"/>
              <a:buChar char="Ø"/>
              <a:defRPr/>
            </a:pPr>
            <a:r>
              <a:rPr lang="en-GB" sz="2800" dirty="0">
                <a:solidFill>
                  <a:schemeClr val="accent6"/>
                </a:solidFill>
              </a:rPr>
              <a:t>The inventory cycle of T is divided into two distinct phases: T</a:t>
            </a:r>
            <a:r>
              <a:rPr lang="en-GB" sz="2800" baseline="-25000" dirty="0">
                <a:solidFill>
                  <a:schemeClr val="accent6"/>
                </a:solidFill>
              </a:rPr>
              <a:t>1 </a:t>
            </a:r>
            <a:r>
              <a:rPr lang="en-GB" sz="2800" dirty="0">
                <a:solidFill>
                  <a:schemeClr val="accent6"/>
                </a:solidFill>
              </a:rPr>
              <a:t>when inventory is on hand and orders are filled when they occurs;T</a:t>
            </a:r>
            <a:r>
              <a:rPr lang="en-GB" sz="2800" baseline="-25000" dirty="0">
                <a:solidFill>
                  <a:schemeClr val="accent6"/>
                </a:solidFill>
              </a:rPr>
              <a:t>2 </a:t>
            </a:r>
            <a:r>
              <a:rPr lang="en-GB" sz="2800" dirty="0">
                <a:solidFill>
                  <a:schemeClr val="accent6"/>
                </a:solidFill>
              </a:rPr>
              <a:t>when </a:t>
            </a:r>
            <a:r>
              <a:rPr lang="en-GB" sz="2800" dirty="0" err="1">
                <a:solidFill>
                  <a:schemeClr val="accent6"/>
                </a:solidFill>
              </a:rPr>
              <a:t>stockout</a:t>
            </a:r>
            <a:r>
              <a:rPr lang="en-GB" sz="2800" dirty="0">
                <a:solidFill>
                  <a:schemeClr val="accent6"/>
                </a:solidFill>
              </a:rPr>
              <a:t> occur and all new orders are placed on backorder.</a:t>
            </a:r>
          </a:p>
          <a:p>
            <a:pPr>
              <a:defRPr/>
            </a:pPr>
            <a:endParaRPr lang="en-GB" dirty="0">
              <a:solidFill>
                <a:schemeClr val="accent6"/>
              </a:solidFill>
            </a:endParaRPr>
          </a:p>
          <a:p>
            <a:pPr>
              <a:defRPr/>
            </a:pPr>
            <a:endParaRPr lang="en-GB" dirty="0">
              <a:solidFill>
                <a:schemeClr val="accent2">
                  <a:lumMod val="75000"/>
                </a:schemeClr>
              </a:solidFill>
            </a:endParaRPr>
          </a:p>
          <a:p>
            <a:pPr>
              <a:defRPr/>
            </a:pPr>
            <a:endParaRPr lang="en-GB" dirty="0">
              <a:solidFill>
                <a:srgbClr val="0070C0"/>
              </a:solidFill>
            </a:endParaRPr>
          </a:p>
          <a:p>
            <a:pPr>
              <a:defRPr/>
            </a:pPr>
            <a:endParaRPr lang="en-GB" dirty="0">
              <a:solidFill>
                <a:srgbClr val="0070C0"/>
              </a:solidFill>
            </a:endParaRPr>
          </a:p>
        </p:txBody>
      </p:sp>
      <p:sp>
        <p:nvSpPr>
          <p:cNvPr id="3891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5C5052DA-F994-4AD2-9E8D-D747E413B8B1}" type="slidenum">
              <a:rPr lang="en-US" altLang="en-US" sz="1000">
                <a:solidFill>
                  <a:schemeClr val="tx1"/>
                </a:solidFill>
              </a:rPr>
              <a:pPr>
                <a:spcBef>
                  <a:spcPct val="0"/>
                </a:spcBef>
              </a:pPr>
              <a:t>35</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188640"/>
            <a:ext cx="7772400" cy="5907360"/>
          </a:xfrm>
          <a:blipFill rotWithShape="0">
            <a:blip r:embed="rId2"/>
            <a:stretch>
              <a:fillRect l="-1647" t="-826"/>
            </a:stretch>
          </a:blipFill>
        </p:spPr>
        <p:txBody>
          <a:bodyPr/>
          <a:lstStyle/>
          <a:p>
            <a:pPr>
              <a:defRPr/>
            </a:pPr>
            <a:r>
              <a:rPr lang="en-GB">
                <a:noFill/>
              </a:rPr>
              <a:t> </a:t>
            </a:r>
          </a:p>
        </p:txBody>
      </p:sp>
      <p:sp>
        <p:nvSpPr>
          <p:cNvPr id="3993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EFCB542-246C-46FA-BED4-C11780A8DAA9}" type="slidenum">
              <a:rPr lang="en-US" altLang="en-US" sz="1000">
                <a:solidFill>
                  <a:schemeClr val="tx1"/>
                </a:solidFill>
              </a:rPr>
              <a:pPr>
                <a:spcBef>
                  <a:spcPct val="0"/>
                </a:spcBef>
              </a:pPr>
              <a:t>36</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188640"/>
            <a:ext cx="7772400" cy="5907360"/>
          </a:xfrm>
          <a:blipFill rotWithShape="0">
            <a:blip r:embed="rId2"/>
            <a:stretch>
              <a:fillRect l="-1255" t="-826"/>
            </a:stretch>
          </a:blipFill>
        </p:spPr>
        <p:txBody>
          <a:bodyPr/>
          <a:lstStyle/>
          <a:p>
            <a:pPr>
              <a:defRPr/>
            </a:pPr>
            <a:r>
              <a:rPr lang="en-GB">
                <a:noFill/>
              </a:rPr>
              <a:t> </a:t>
            </a:r>
          </a:p>
        </p:txBody>
      </p:sp>
      <p:sp>
        <p:nvSpPr>
          <p:cNvPr id="4096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D7B2E316-D0C3-4762-8D48-83E78CAAC4FF}" type="slidenum">
              <a:rPr lang="en-US" altLang="en-US" sz="1000">
                <a:solidFill>
                  <a:schemeClr val="tx1"/>
                </a:solidFill>
              </a:rPr>
              <a:pPr>
                <a:spcBef>
                  <a:spcPct val="0"/>
                </a:spcBef>
              </a:pPr>
              <a:t>37</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338203" y="337114"/>
            <a:ext cx="7772400" cy="5616624"/>
          </a:xfrm>
          <a:blipFill rotWithShape="0">
            <a:blip r:embed="rId2"/>
            <a:stretch>
              <a:fillRect l="-1176" t="-868" r="-1961" b="-1193"/>
            </a:stretch>
          </a:blipFill>
        </p:spPr>
        <p:txBody>
          <a:bodyPr/>
          <a:lstStyle/>
          <a:p>
            <a:pPr>
              <a:defRPr/>
            </a:pPr>
            <a:r>
              <a:rPr lang="en-GB">
                <a:noFill/>
              </a:rPr>
              <a:t> </a:t>
            </a:r>
          </a:p>
        </p:txBody>
      </p:sp>
      <p:sp>
        <p:nvSpPr>
          <p:cNvPr id="4198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88A5811B-0E4F-45F9-BA00-7BAC52DF530C}" type="slidenum">
              <a:rPr lang="en-US" altLang="en-US" sz="1000">
                <a:solidFill>
                  <a:schemeClr val="tx1"/>
                </a:solidFill>
              </a:rPr>
              <a:pPr>
                <a:spcBef>
                  <a:spcPct val="0"/>
                </a:spcBef>
              </a:pPr>
              <a:t>38</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755576" y="836712"/>
            <a:ext cx="7772400" cy="5616624"/>
          </a:xfrm>
          <a:blipFill rotWithShape="0">
            <a:blip r:embed="rId2"/>
            <a:stretch>
              <a:fillRect l="-1255" t="-868" r="-2039"/>
            </a:stretch>
          </a:blipFill>
        </p:spPr>
        <p:txBody>
          <a:bodyPr/>
          <a:lstStyle/>
          <a:p>
            <a:pPr>
              <a:defRPr/>
            </a:pPr>
            <a:r>
              <a:rPr lang="en-GB">
                <a:noFill/>
              </a:rPr>
              <a:t> </a:t>
            </a:r>
          </a:p>
        </p:txBody>
      </p:sp>
      <p:sp>
        <p:nvSpPr>
          <p:cNvPr id="4301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E774525A-9156-48AE-A38D-171B215B837E}" type="slidenum">
              <a:rPr lang="en-US" altLang="en-US" sz="1000">
                <a:solidFill>
                  <a:schemeClr val="tx1"/>
                </a:solidFill>
              </a:rPr>
              <a:pPr>
                <a:spcBef>
                  <a:spcPct val="0"/>
                </a:spcBef>
              </a:pPr>
              <a:t>39</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0F814589-FA2C-42D6-A2F7-C4AF137C63F0}" type="slidenum">
              <a:rPr lang="en-US" altLang="en-US" sz="1000">
                <a:solidFill>
                  <a:schemeClr val="tx1"/>
                </a:solidFill>
              </a:rPr>
              <a:pPr>
                <a:spcBef>
                  <a:spcPct val="0"/>
                </a:spcBef>
              </a:pPr>
              <a:t>4</a:t>
            </a:fld>
            <a:endParaRPr lang="en-US" altLang="en-US" sz="1000">
              <a:solidFill>
                <a:schemeClr val="tx1"/>
              </a:solidFill>
            </a:endParaRPr>
          </a:p>
        </p:txBody>
      </p:sp>
      <p:sp>
        <p:nvSpPr>
          <p:cNvPr id="320514" name="Rectangle 2"/>
          <p:cNvSpPr>
            <a:spLocks noGrp="1" noChangeArrowheads="1"/>
          </p:cNvSpPr>
          <p:nvPr>
            <p:ph type="title"/>
          </p:nvPr>
        </p:nvSpPr>
        <p:spPr>
          <a:xfrm>
            <a:off x="762000" y="260350"/>
            <a:ext cx="7772400" cy="1728788"/>
          </a:xfrm>
        </p:spPr>
        <p:txBody>
          <a:bodyPr/>
          <a:lstStyle/>
          <a:p>
            <a:pPr marL="838200" indent="-838200"/>
            <a:r>
              <a:rPr lang="en-GB" altLang="en-US"/>
              <a:t> </a:t>
            </a:r>
            <a:r>
              <a:rPr lang="en-GB" altLang="en-US" b="1"/>
              <a:t>1.0 Introduction</a:t>
            </a:r>
            <a:br>
              <a:rPr lang="en-GB" altLang="en-US"/>
            </a:br>
            <a:endParaRPr lang="en-GB" altLang="en-US"/>
          </a:p>
        </p:txBody>
      </p:sp>
      <p:sp>
        <p:nvSpPr>
          <p:cNvPr id="320515" name="Text Box 3"/>
          <p:cNvSpPr txBox="1">
            <a:spLocks noChangeArrowheads="1"/>
          </p:cNvSpPr>
          <p:nvPr/>
        </p:nvSpPr>
        <p:spPr bwMode="auto">
          <a:xfrm>
            <a:off x="88900" y="1700213"/>
            <a:ext cx="88074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Inventory refers to idle goods or materials that are held </a:t>
            </a:r>
          </a:p>
          <a:p>
            <a:pPr>
              <a:buClr>
                <a:schemeClr val="tx1"/>
              </a:buClr>
              <a:buFont typeface="Symbol" pitchFamily="18" charset="2"/>
              <a:buNone/>
            </a:pPr>
            <a:r>
              <a:rPr lang="en-GB" altLang="en-US" sz="2800"/>
              <a:t>by an organization for use sometime in future. </a:t>
            </a:r>
            <a:endParaRPr lang="en-GB" altLang="en-US" sz="1800"/>
          </a:p>
          <a:p>
            <a:pPr>
              <a:buClr>
                <a:schemeClr val="tx1"/>
              </a:buClr>
              <a:buFont typeface="Symbol" pitchFamily="18" charset="2"/>
              <a:buNone/>
            </a:pPr>
            <a:r>
              <a:rPr lang="en-GB" altLang="en-US" sz="2800"/>
              <a:t> </a:t>
            </a:r>
          </a:p>
          <a:p>
            <a:pPr>
              <a:buClr>
                <a:schemeClr val="tx1"/>
              </a:buClr>
              <a:buFont typeface="Symbol" pitchFamily="18" charset="2"/>
              <a:buNone/>
            </a:pPr>
            <a:r>
              <a:rPr lang="en-GB" altLang="en-US" sz="2800" b="1"/>
              <a:t>Examples.</a:t>
            </a:r>
            <a:endParaRPr lang="en-GB" altLang="en-US" sz="1400" b="1"/>
          </a:p>
          <a:p>
            <a:pPr>
              <a:buClr>
                <a:schemeClr val="tx1"/>
              </a:buClr>
              <a:buFont typeface="Symbol" pitchFamily="18" charset="2"/>
              <a:buNone/>
            </a:pPr>
            <a:r>
              <a:rPr lang="en-GB" altLang="en-US" sz="2800"/>
              <a:t>Raw materials, purchased parts, components, subassemblies</a:t>
            </a:r>
            <a:endParaRPr lang="en-GB" altLang="en-US" sz="1400"/>
          </a:p>
          <a:p>
            <a:pPr>
              <a:buClr>
                <a:schemeClr val="tx1"/>
              </a:buClr>
              <a:buFont typeface="Symbol" pitchFamily="18" charset="2"/>
              <a:buNone/>
            </a:pPr>
            <a:r>
              <a:rPr lang="en-GB" altLang="en-US" sz="2800"/>
              <a:t>work-in-process, finished goods</a:t>
            </a:r>
            <a:endParaRPr lang="en-GB" altLang="en-US" sz="1400"/>
          </a:p>
          <a:p>
            <a:pPr>
              <a:buClr>
                <a:schemeClr val="tx1"/>
              </a:buClr>
              <a:buFont typeface="Symbol" pitchFamily="18" charset="2"/>
              <a:buNone/>
            </a:pPr>
            <a:r>
              <a:rPr lang="en-GB" altLang="en-US" sz="2800">
                <a:solidFill>
                  <a:srgbClr val="FF0000"/>
                </a:solidFill>
              </a:rPr>
              <a:t> </a:t>
            </a:r>
            <a:endParaRPr lang="en-GB" altLang="en-US" sz="1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 calcmode="lin" valueType="num">
                                      <p:cBhvr additive="base">
                                        <p:cTn id="7" dur="500" fill="hold"/>
                                        <p:tgtEl>
                                          <p:spTgt spid="320514"/>
                                        </p:tgtEl>
                                        <p:attrNameLst>
                                          <p:attrName>ppt_x</p:attrName>
                                        </p:attrNameLst>
                                      </p:cBhvr>
                                      <p:tavLst>
                                        <p:tav tm="0">
                                          <p:val>
                                            <p:strVal val="0-#ppt_w/2"/>
                                          </p:val>
                                        </p:tav>
                                        <p:tav tm="100000">
                                          <p:val>
                                            <p:strVal val="#ppt_x"/>
                                          </p:val>
                                        </p:tav>
                                      </p:tavLst>
                                    </p:anim>
                                    <p:anim calcmode="lin" valueType="num">
                                      <p:cBhvr additive="base">
                                        <p:cTn id="8" dur="500" fill="hold"/>
                                        <p:tgtEl>
                                          <p:spTgt spid="320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5"/>
                                        </p:tgtEl>
                                        <p:attrNameLst>
                                          <p:attrName>style.visibility</p:attrName>
                                        </p:attrNameLst>
                                      </p:cBhvr>
                                      <p:to>
                                        <p:strVal val="visible"/>
                                      </p:to>
                                    </p:set>
                                    <p:anim calcmode="lin" valueType="num">
                                      <p:cBhvr additive="base">
                                        <p:cTn id="13" dur="500" fill="hold"/>
                                        <p:tgtEl>
                                          <p:spTgt spid="320515"/>
                                        </p:tgtEl>
                                        <p:attrNameLst>
                                          <p:attrName>ppt_x</p:attrName>
                                        </p:attrNameLst>
                                      </p:cBhvr>
                                      <p:tavLst>
                                        <p:tav tm="0">
                                          <p:val>
                                            <p:strVal val="0-#ppt_w/2"/>
                                          </p:val>
                                        </p:tav>
                                        <p:tav tm="100000">
                                          <p:val>
                                            <p:strVal val="#ppt_x"/>
                                          </p:val>
                                        </p:tav>
                                      </p:tavLst>
                                    </p:anim>
                                    <p:anim calcmode="lin" valueType="num">
                                      <p:cBhvr additive="base">
                                        <p:cTn id="14" dur="500" fill="hold"/>
                                        <p:tgtEl>
                                          <p:spTgt spid="320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685800" y="333375"/>
            <a:ext cx="7772400" cy="5762625"/>
          </a:xfrm>
        </p:spPr>
        <p:txBody>
          <a:bodyPr/>
          <a:lstStyle/>
          <a:p>
            <a:r>
              <a:rPr lang="en-GB" altLang="en-US" b="1"/>
              <a:t>Example 3.1. </a:t>
            </a:r>
            <a:r>
              <a:rPr lang="en-GB" altLang="en-US" sz="2800"/>
              <a:t>Suppose that the Higley Radio</a:t>
            </a:r>
            <a:r>
              <a:rPr lang="en-GB" altLang="en-US" sz="2800" b="1"/>
              <a:t> </a:t>
            </a:r>
            <a:r>
              <a:rPr lang="en-GB" altLang="en-US" sz="2800"/>
              <a:t>Components Company</a:t>
            </a:r>
            <a:r>
              <a:rPr lang="en-GB" altLang="en-US" sz="2800" b="1"/>
              <a:t> </a:t>
            </a:r>
            <a:r>
              <a:rPr lang="en-GB" altLang="en-US" sz="2800"/>
              <a:t>has a product for which the assumptions of the inventory model with backorders are valid. Information obtained by the company is as follows: Demand is 2000 units per year, the component unit cost is $50. Interest rate is 20%. The order cost is fixed, that is, $25 per order. The company is considering the possibility of allowing some backorders to occur for the product. The annual backorder cost has been estimated to be $30 per unit per year. Identify </a:t>
            </a:r>
            <a:r>
              <a:rPr lang="en-GB" altLang="en-US" sz="2800" i="1"/>
              <a:t>Q*</a:t>
            </a:r>
            <a:r>
              <a:rPr lang="en-GB" altLang="en-US" sz="2800"/>
              <a:t> , </a:t>
            </a:r>
            <a:r>
              <a:rPr lang="en-GB" altLang="en-US" sz="2800" i="1"/>
              <a:t>B* </a:t>
            </a:r>
            <a:r>
              <a:rPr lang="en-GB" altLang="en-US" sz="2800"/>
              <a:t>, annual holding, ordering and backordering costs. </a:t>
            </a:r>
          </a:p>
          <a:p>
            <a:endParaRPr lang="en-GB" altLang="en-US"/>
          </a:p>
        </p:txBody>
      </p:sp>
      <p:sp>
        <p:nvSpPr>
          <p:cNvPr id="4403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286FF92-64DF-4110-83A3-3618D964EFFD}" type="slidenum">
              <a:rPr lang="en-US" altLang="en-US" sz="1000">
                <a:solidFill>
                  <a:schemeClr val="tx1"/>
                </a:solidFill>
              </a:rPr>
              <a:pPr>
                <a:spcBef>
                  <a:spcPct val="0"/>
                </a:spcBef>
              </a:pPr>
              <a:t>40</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404664"/>
            <a:ext cx="7772400" cy="5691336"/>
          </a:xfrm>
          <a:blipFill rotWithShape="0">
            <a:blip r:embed="rId2"/>
            <a:stretch>
              <a:fillRect l="-1255" t="-857"/>
            </a:stretch>
          </a:blipFill>
        </p:spPr>
        <p:txBody>
          <a:bodyPr/>
          <a:lstStyle/>
          <a:p>
            <a:pPr>
              <a:defRPr/>
            </a:pPr>
            <a:r>
              <a:rPr lang="en-GB">
                <a:noFill/>
              </a:rPr>
              <a:t> </a:t>
            </a:r>
          </a:p>
        </p:txBody>
      </p:sp>
      <p:sp>
        <p:nvSpPr>
          <p:cNvPr id="4505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04822038-79E2-4264-93F2-68CE668C4D65}" type="slidenum">
              <a:rPr lang="en-US" altLang="en-US" sz="1000">
                <a:solidFill>
                  <a:schemeClr val="tx1"/>
                </a:solidFill>
              </a:rPr>
              <a:pPr>
                <a:spcBef>
                  <a:spcPct val="0"/>
                </a:spcBef>
              </a:pPr>
              <a:t>41</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b="1"/>
              <a:t>1.4 Quantity Discounts for EOQ Model</a:t>
            </a:r>
            <a:endParaRPr lang="en-GB" altLang="en-US"/>
          </a:p>
        </p:txBody>
      </p:sp>
      <p:sp>
        <p:nvSpPr>
          <p:cNvPr id="46083" name="Content Placeholder 2"/>
          <p:cNvSpPr>
            <a:spLocks noGrp="1"/>
          </p:cNvSpPr>
          <p:nvPr>
            <p:ph idx="1"/>
          </p:nvPr>
        </p:nvSpPr>
        <p:spPr/>
        <p:txBody>
          <a:bodyPr/>
          <a:lstStyle/>
          <a:p>
            <a:r>
              <a:rPr lang="en-GB" altLang="en-US" sz="2800"/>
              <a:t>    Quantity discounts occur in numerous situations in which suppliers provide an incentive for large order quantities by offering a lower purchase cost when items are ordered in larger quantities. There are two popular types of discounts.</a:t>
            </a:r>
          </a:p>
          <a:p>
            <a:endParaRPr lang="en-GB" altLang="en-US"/>
          </a:p>
        </p:txBody>
      </p:sp>
      <p:sp>
        <p:nvSpPr>
          <p:cNvPr id="46084"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F7888382-0C1F-4145-A791-9D8E4B8F02A7}" type="slidenum">
              <a:rPr lang="en-US" altLang="en-US" sz="1000">
                <a:solidFill>
                  <a:schemeClr val="tx1"/>
                </a:solidFill>
              </a:rPr>
              <a:pPr>
                <a:spcBef>
                  <a:spcPct val="0"/>
                </a:spcBef>
              </a:pPr>
              <a:t>42</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04813"/>
            <a:ext cx="7772400" cy="5691187"/>
          </a:xfrm>
        </p:spPr>
        <p:txBody>
          <a:bodyPr/>
          <a:lstStyle/>
          <a:p>
            <a:pPr marL="457200" indent="-457200">
              <a:buFont typeface="Wingdings" panose="05000000000000000000" pitchFamily="2" charset="2"/>
              <a:buChar char="Ø"/>
              <a:defRPr/>
            </a:pPr>
            <a:endParaRPr lang="en-GB" sz="2800" dirty="0">
              <a:solidFill>
                <a:srgbClr val="C00000"/>
              </a:solidFill>
            </a:endParaRPr>
          </a:p>
          <a:p>
            <a:pPr marL="457200" indent="-457200">
              <a:buFont typeface="Wingdings" panose="05000000000000000000" pitchFamily="2" charset="2"/>
              <a:buChar char="Ø"/>
              <a:defRPr/>
            </a:pPr>
            <a:endParaRPr lang="en-GB" sz="2800" dirty="0">
              <a:solidFill>
                <a:srgbClr val="C00000"/>
              </a:solidFill>
            </a:endParaRPr>
          </a:p>
          <a:p>
            <a:pPr marL="457200" indent="-457200">
              <a:buFont typeface="Wingdings" panose="05000000000000000000" pitchFamily="2" charset="2"/>
              <a:buChar char="Ø"/>
              <a:defRPr/>
            </a:pPr>
            <a:r>
              <a:rPr lang="en-GB" sz="2800" dirty="0">
                <a:solidFill>
                  <a:srgbClr val="C00000"/>
                </a:solidFill>
              </a:rPr>
              <a:t>All-Units Discounts: </a:t>
            </a:r>
            <a:r>
              <a:rPr lang="en-GB" sz="2800" dirty="0"/>
              <a:t>when the purchase quantity reaches certain level, the all unit costs are discounted. </a:t>
            </a:r>
          </a:p>
          <a:p>
            <a:pPr marL="0" indent="0">
              <a:defRPr/>
            </a:pPr>
            <a:endParaRPr lang="en-GB" sz="2800" dirty="0"/>
          </a:p>
          <a:p>
            <a:pPr marL="457200" indent="-457200">
              <a:buFont typeface="Wingdings" panose="05000000000000000000" pitchFamily="2" charset="2"/>
              <a:buChar char="Ø"/>
              <a:defRPr/>
            </a:pPr>
            <a:r>
              <a:rPr lang="en-GB" sz="2800" dirty="0">
                <a:solidFill>
                  <a:srgbClr val="C00000"/>
                </a:solidFill>
              </a:rPr>
              <a:t>Incremental Quantity Discounts:  </a:t>
            </a:r>
            <a:r>
              <a:rPr lang="en-GB" sz="2800" dirty="0"/>
              <a:t>when the purchase quantity reaches certain level, the unit costs for those exceeding the level are discounted.</a:t>
            </a:r>
          </a:p>
        </p:txBody>
      </p:sp>
      <p:sp>
        <p:nvSpPr>
          <p:cNvPr id="4710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FF6FC2F-F75F-4732-9012-C1A009D41A40}" type="slidenum">
              <a:rPr lang="en-US" altLang="en-US" sz="1000">
                <a:solidFill>
                  <a:schemeClr val="tx1"/>
                </a:solidFill>
              </a:rPr>
              <a:pPr>
                <a:spcBef>
                  <a:spcPct val="0"/>
                </a:spcBef>
              </a:pPr>
              <a:t>43</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15888"/>
            <a:ext cx="7772400" cy="5829300"/>
          </a:xfrm>
          <a:ln w="12700">
            <a:prstDash val="dash"/>
          </a:ln>
        </p:spPr>
        <p:txBody>
          <a:bodyPr/>
          <a:lstStyle/>
          <a:p>
            <a:pPr>
              <a:defRPr/>
            </a:pPr>
            <a:r>
              <a:rPr lang="en-GB" sz="2800" b="1" dirty="0"/>
              <a:t>Example 4.1 </a:t>
            </a:r>
            <a:r>
              <a:rPr lang="en-GB" sz="2800" b="1" dirty="0">
                <a:solidFill>
                  <a:schemeClr val="accent6"/>
                </a:solidFill>
              </a:rPr>
              <a:t>(</a:t>
            </a:r>
            <a:r>
              <a:rPr lang="en-GB" sz="2800" b="1" dirty="0">
                <a:solidFill>
                  <a:srgbClr val="C00000"/>
                </a:solidFill>
              </a:rPr>
              <a:t>All unit discount</a:t>
            </a:r>
            <a:r>
              <a:rPr lang="en-GB" sz="2800" b="1" dirty="0"/>
              <a:t>).</a:t>
            </a:r>
            <a:r>
              <a:rPr lang="en-GB" sz="2800" dirty="0"/>
              <a:t> </a:t>
            </a:r>
          </a:p>
          <a:p>
            <a:pPr>
              <a:defRPr/>
            </a:pPr>
            <a:r>
              <a:rPr lang="en-GB" sz="2800" dirty="0"/>
              <a:t>   The HW Technology has the following price schedule for certain computer components . </a:t>
            </a:r>
          </a:p>
          <a:p>
            <a:pPr marL="457200" indent="-457200">
              <a:buFont typeface="Wingdings" panose="05000000000000000000" pitchFamily="2" charset="2"/>
              <a:buChar char="Ø"/>
              <a:defRPr/>
            </a:pPr>
            <a:r>
              <a:rPr lang="en-GB" sz="2800" dirty="0"/>
              <a:t>For orders of less than 500 units, the company charges $30 per unit; </a:t>
            </a:r>
          </a:p>
          <a:p>
            <a:pPr marL="457200" indent="-457200">
              <a:buFont typeface="Wingdings" panose="05000000000000000000" pitchFamily="2" charset="2"/>
              <a:buChar char="Ø"/>
              <a:defRPr/>
            </a:pPr>
            <a:r>
              <a:rPr lang="en-GB" sz="2800" dirty="0"/>
              <a:t>For orders of 500 or more but fewer than 1,000 units, it charges $29 per unit; </a:t>
            </a:r>
          </a:p>
          <a:p>
            <a:pPr marL="457200" indent="-457200">
              <a:buFont typeface="Wingdings" panose="05000000000000000000" pitchFamily="2" charset="2"/>
              <a:buChar char="Ø"/>
              <a:defRPr/>
            </a:pPr>
            <a:r>
              <a:rPr lang="en-GB" sz="2800" dirty="0"/>
              <a:t>For orders of 1,000 or more, it charges $28 per unit. </a:t>
            </a:r>
          </a:p>
          <a:p>
            <a:pPr>
              <a:defRPr/>
            </a:pPr>
            <a:endParaRPr lang="en-GB" dirty="0"/>
          </a:p>
        </p:txBody>
      </p:sp>
      <p:sp>
        <p:nvSpPr>
          <p:cNvPr id="4813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AB57C40B-A21D-4302-8CFB-ECD012BEA2B9}" type="slidenum">
              <a:rPr lang="en-US" altLang="en-US" sz="1000">
                <a:solidFill>
                  <a:schemeClr val="tx1"/>
                </a:solidFill>
              </a:rPr>
              <a:pPr>
                <a:spcBef>
                  <a:spcPct val="0"/>
                </a:spcBef>
              </a:pPr>
              <a:t>44</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0" y="0"/>
            <a:ext cx="7772400" cy="5829300"/>
          </a:xfrm>
          <a:extLst>
            <a:ext uri="{91240B29-F687-4F45-9708-019B960494DF}">
              <a14:hiddenLine xmlns:a14="http://schemas.microsoft.com/office/drawing/2010/main" w="12700">
                <a:solidFill>
                  <a:schemeClr val="tx1"/>
                </a:solidFill>
                <a:prstDash val="dash"/>
                <a:miter lim="800000"/>
                <a:headEnd/>
                <a:tailEnd/>
              </a14:hiddenLine>
            </a:ext>
          </a:extLst>
        </p:spPr>
        <p:txBody>
          <a:bodyPr/>
          <a:lstStyle/>
          <a:p>
            <a:r>
              <a:rPr lang="en-GB" altLang="en-US" sz="2800"/>
              <a:t>Total cost for all unit discount</a:t>
            </a:r>
          </a:p>
          <a:p>
            <a:endParaRPr lang="en-GB" altLang="en-US"/>
          </a:p>
          <a:p>
            <a:r>
              <a:rPr lang="en-GB" altLang="en-US"/>
              <a:t>  </a:t>
            </a:r>
            <a:r>
              <a:rPr lang="en-GB" altLang="en-US" sz="2800"/>
              <a:t>Total purchase cost ($)</a:t>
            </a:r>
          </a:p>
          <a:p>
            <a:endParaRPr lang="en-GB" altLang="en-US"/>
          </a:p>
          <a:p>
            <a:endParaRPr lang="en-GB" altLang="en-US"/>
          </a:p>
          <a:p>
            <a:endParaRPr lang="en-GB" altLang="en-US"/>
          </a:p>
          <a:p>
            <a:endParaRPr lang="en-GB" altLang="en-US"/>
          </a:p>
          <a:p>
            <a:r>
              <a:rPr lang="en-GB" altLang="en-US"/>
              <a:t>            </a:t>
            </a:r>
          </a:p>
          <a:p>
            <a:r>
              <a:rPr lang="en-GB" altLang="en-US"/>
              <a:t>             </a:t>
            </a:r>
            <a:r>
              <a:rPr lang="en-GB" altLang="en-US" sz="2800"/>
              <a:t>0            500          1000     order size </a:t>
            </a:r>
          </a:p>
          <a:p>
            <a:endParaRPr lang="en-GB" altLang="en-US"/>
          </a:p>
        </p:txBody>
      </p:sp>
      <p:sp>
        <p:nvSpPr>
          <p:cNvPr id="4915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AEC2C849-1AA3-43AE-85C3-A5E58E6285B8}" type="slidenum">
              <a:rPr lang="en-US" altLang="en-US" sz="1000">
                <a:solidFill>
                  <a:schemeClr val="tx1"/>
                </a:solidFill>
              </a:rPr>
              <a:pPr>
                <a:spcBef>
                  <a:spcPct val="0"/>
                </a:spcBef>
              </a:pPr>
              <a:t>45</a:t>
            </a:fld>
            <a:endParaRPr lang="en-US" altLang="en-US" sz="1000">
              <a:solidFill>
                <a:schemeClr val="tx1"/>
              </a:solidFill>
            </a:endParaRPr>
          </a:p>
        </p:txBody>
      </p:sp>
      <p:cxnSp>
        <p:nvCxnSpPr>
          <p:cNvPr id="49156" name="Straight Arrow Connector 13"/>
          <p:cNvCxnSpPr>
            <a:cxnSpLocks noChangeShapeType="1"/>
          </p:cNvCxnSpPr>
          <p:nvPr/>
        </p:nvCxnSpPr>
        <p:spPr bwMode="auto">
          <a:xfrm>
            <a:off x="1633538" y="4689475"/>
            <a:ext cx="5543550" cy="7143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7" name="Straight Arrow Connector 14"/>
          <p:cNvCxnSpPr>
            <a:cxnSpLocks noChangeShapeType="1"/>
          </p:cNvCxnSpPr>
          <p:nvPr/>
        </p:nvCxnSpPr>
        <p:spPr bwMode="auto">
          <a:xfrm flipV="1">
            <a:off x="1633538" y="1881188"/>
            <a:ext cx="107950" cy="2808287"/>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8" name="Straight Connector 16"/>
          <p:cNvCxnSpPr>
            <a:cxnSpLocks noChangeShapeType="1"/>
          </p:cNvCxnSpPr>
          <p:nvPr/>
        </p:nvCxnSpPr>
        <p:spPr bwMode="auto">
          <a:xfrm>
            <a:off x="3181350" y="3176588"/>
            <a:ext cx="0" cy="158432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9" name="Straight Connector 18"/>
          <p:cNvCxnSpPr>
            <a:cxnSpLocks noChangeShapeType="1"/>
          </p:cNvCxnSpPr>
          <p:nvPr/>
        </p:nvCxnSpPr>
        <p:spPr bwMode="auto">
          <a:xfrm>
            <a:off x="4765675" y="2852738"/>
            <a:ext cx="0" cy="190817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0" name="Straight Connector 21"/>
          <p:cNvCxnSpPr>
            <a:cxnSpLocks noChangeShapeType="1"/>
          </p:cNvCxnSpPr>
          <p:nvPr/>
        </p:nvCxnSpPr>
        <p:spPr bwMode="auto">
          <a:xfrm flipV="1">
            <a:off x="1687513" y="3176588"/>
            <a:ext cx="1493837" cy="1512887"/>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1" name="Straight Connector 22"/>
          <p:cNvCxnSpPr>
            <a:cxnSpLocks noChangeShapeType="1"/>
          </p:cNvCxnSpPr>
          <p:nvPr/>
        </p:nvCxnSpPr>
        <p:spPr bwMode="auto">
          <a:xfrm flipV="1">
            <a:off x="1633538" y="3770313"/>
            <a:ext cx="1592262" cy="919162"/>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2" name="Straight Connector 24"/>
          <p:cNvCxnSpPr>
            <a:cxnSpLocks noChangeShapeType="1"/>
          </p:cNvCxnSpPr>
          <p:nvPr/>
        </p:nvCxnSpPr>
        <p:spPr bwMode="auto">
          <a:xfrm flipV="1">
            <a:off x="3201988" y="2843213"/>
            <a:ext cx="1589087" cy="954087"/>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3" name="Straight Connector 25"/>
          <p:cNvCxnSpPr>
            <a:cxnSpLocks noChangeShapeType="1"/>
          </p:cNvCxnSpPr>
          <p:nvPr/>
        </p:nvCxnSpPr>
        <p:spPr bwMode="auto">
          <a:xfrm flipV="1">
            <a:off x="1687513" y="3475038"/>
            <a:ext cx="3103562" cy="1223962"/>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4" name="Straight Connector 26"/>
          <p:cNvCxnSpPr>
            <a:cxnSpLocks noChangeShapeType="1"/>
          </p:cNvCxnSpPr>
          <p:nvPr/>
        </p:nvCxnSpPr>
        <p:spPr bwMode="auto">
          <a:xfrm flipV="1">
            <a:off x="4765675" y="2843213"/>
            <a:ext cx="1655763" cy="631825"/>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15888"/>
            <a:ext cx="7772400" cy="5829300"/>
          </a:xfrm>
          <a:ln w="12700">
            <a:prstDash val="dash"/>
          </a:ln>
        </p:spPr>
        <p:txBody>
          <a:bodyPr/>
          <a:lstStyle/>
          <a:p>
            <a:pPr>
              <a:defRPr/>
            </a:pPr>
            <a:r>
              <a:rPr lang="en-GB" sz="2800" b="1" dirty="0"/>
              <a:t>Example 4.2 (</a:t>
            </a:r>
            <a:r>
              <a:rPr lang="en-GB" sz="2800" b="1" dirty="0">
                <a:solidFill>
                  <a:srgbClr val="C00000"/>
                </a:solidFill>
              </a:rPr>
              <a:t>Incremental unit discount</a:t>
            </a:r>
            <a:r>
              <a:rPr lang="en-GB" sz="2800" b="1" dirty="0"/>
              <a:t>).</a:t>
            </a:r>
            <a:r>
              <a:rPr lang="en-GB" sz="2800" dirty="0"/>
              <a:t> </a:t>
            </a:r>
          </a:p>
          <a:p>
            <a:pPr>
              <a:defRPr/>
            </a:pPr>
            <a:r>
              <a:rPr lang="en-GB" sz="2800" dirty="0"/>
              <a:t>   The HW Technology has the following price schedule for certain computer components . </a:t>
            </a:r>
          </a:p>
          <a:p>
            <a:pPr marL="457200" indent="-457200">
              <a:buFont typeface="Wingdings" panose="05000000000000000000" pitchFamily="2" charset="2"/>
              <a:buChar char="Ø"/>
              <a:defRPr/>
            </a:pPr>
            <a:r>
              <a:rPr lang="en-GB" sz="2800" dirty="0"/>
              <a:t>For orders of less than 500 units, the company charges $30 per unit; </a:t>
            </a:r>
          </a:p>
          <a:p>
            <a:pPr marL="457200" indent="-457200">
              <a:buFont typeface="Wingdings" panose="05000000000000000000" pitchFamily="2" charset="2"/>
              <a:buChar char="Ø"/>
              <a:defRPr/>
            </a:pPr>
            <a:r>
              <a:rPr lang="en-GB" sz="2800" dirty="0"/>
              <a:t>For orders of 500 or more but fewer than 1,000 units, it charges $29 per unit for those beyond 500 units; </a:t>
            </a:r>
          </a:p>
          <a:p>
            <a:pPr marL="457200" indent="-457200">
              <a:buFont typeface="Wingdings" panose="05000000000000000000" pitchFamily="2" charset="2"/>
              <a:buChar char="Ø"/>
              <a:defRPr/>
            </a:pPr>
            <a:r>
              <a:rPr lang="en-GB" sz="2800" dirty="0"/>
              <a:t>For orders of 1,000 or more, it charges $28 per unit for those beyond 1000 units. </a:t>
            </a:r>
          </a:p>
          <a:p>
            <a:pPr>
              <a:defRPr/>
            </a:pPr>
            <a:endParaRPr lang="en-GB" dirty="0"/>
          </a:p>
        </p:txBody>
      </p:sp>
      <p:sp>
        <p:nvSpPr>
          <p:cNvPr id="5017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AF9CCEC-B5C6-44F6-8D6B-DAC70BED0E3B}" type="slidenum">
              <a:rPr lang="en-US" altLang="en-US" sz="1000">
                <a:solidFill>
                  <a:schemeClr val="tx1"/>
                </a:solidFill>
              </a:rPr>
              <a:pPr>
                <a:spcBef>
                  <a:spcPct val="0"/>
                </a:spcBef>
              </a:pPr>
              <a:t>46</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0" y="0"/>
            <a:ext cx="7772400" cy="5829300"/>
          </a:xfrm>
          <a:extLst>
            <a:ext uri="{91240B29-F687-4F45-9708-019B960494DF}">
              <a14:hiddenLine xmlns:a14="http://schemas.microsoft.com/office/drawing/2010/main" w="12700">
                <a:solidFill>
                  <a:schemeClr val="tx1"/>
                </a:solidFill>
                <a:prstDash val="dash"/>
                <a:miter lim="800000"/>
                <a:headEnd/>
                <a:tailEnd/>
              </a14:hiddenLine>
            </a:ext>
          </a:extLst>
        </p:spPr>
        <p:txBody>
          <a:bodyPr/>
          <a:lstStyle/>
          <a:p>
            <a:r>
              <a:rPr lang="en-GB" altLang="en-US" sz="2800"/>
              <a:t>   Total cost for incremental discount</a:t>
            </a:r>
          </a:p>
          <a:p>
            <a:endParaRPr lang="en-GB" altLang="en-US"/>
          </a:p>
          <a:p>
            <a:r>
              <a:rPr lang="en-GB" altLang="en-US" sz="2800"/>
              <a:t>      Total purchase cost ($)</a:t>
            </a:r>
          </a:p>
          <a:p>
            <a:endParaRPr lang="en-GB" altLang="en-US"/>
          </a:p>
          <a:p>
            <a:endParaRPr lang="en-GB" altLang="en-US"/>
          </a:p>
          <a:p>
            <a:endParaRPr lang="en-GB" altLang="en-US"/>
          </a:p>
          <a:p>
            <a:endParaRPr lang="en-GB" altLang="en-US"/>
          </a:p>
          <a:p>
            <a:r>
              <a:rPr lang="en-GB" altLang="en-US"/>
              <a:t>           </a:t>
            </a:r>
          </a:p>
          <a:p>
            <a:r>
              <a:rPr lang="en-GB" altLang="en-US"/>
              <a:t>              </a:t>
            </a:r>
            <a:r>
              <a:rPr lang="en-GB" altLang="en-US" sz="2800"/>
              <a:t>0             500          1000     order size </a:t>
            </a:r>
          </a:p>
          <a:p>
            <a:endParaRPr lang="en-GB" altLang="en-US"/>
          </a:p>
        </p:txBody>
      </p:sp>
      <p:sp>
        <p:nvSpPr>
          <p:cNvPr id="5120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96D6665-D08F-471F-83A1-F3FDA3AD812F}" type="slidenum">
              <a:rPr lang="en-US" altLang="en-US" sz="1000">
                <a:solidFill>
                  <a:schemeClr val="tx1"/>
                </a:solidFill>
              </a:rPr>
              <a:pPr>
                <a:spcBef>
                  <a:spcPct val="0"/>
                </a:spcBef>
              </a:pPr>
              <a:t>47</a:t>
            </a:fld>
            <a:endParaRPr lang="en-US" altLang="en-US" sz="1000">
              <a:solidFill>
                <a:schemeClr val="tx1"/>
              </a:solidFill>
            </a:endParaRPr>
          </a:p>
        </p:txBody>
      </p:sp>
      <p:cxnSp>
        <p:nvCxnSpPr>
          <p:cNvPr id="51204" name="Straight Arrow Connector 13"/>
          <p:cNvCxnSpPr>
            <a:cxnSpLocks noChangeShapeType="1"/>
          </p:cNvCxnSpPr>
          <p:nvPr/>
        </p:nvCxnSpPr>
        <p:spPr bwMode="auto">
          <a:xfrm>
            <a:off x="1633538" y="4689475"/>
            <a:ext cx="5543550" cy="7143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5" name="Straight Arrow Connector 14"/>
          <p:cNvCxnSpPr>
            <a:cxnSpLocks noChangeShapeType="1"/>
          </p:cNvCxnSpPr>
          <p:nvPr/>
        </p:nvCxnSpPr>
        <p:spPr bwMode="auto">
          <a:xfrm flipV="1">
            <a:off x="1633538" y="1881188"/>
            <a:ext cx="107950" cy="2808287"/>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6" name="Straight Connector 16"/>
          <p:cNvCxnSpPr>
            <a:cxnSpLocks noChangeShapeType="1"/>
          </p:cNvCxnSpPr>
          <p:nvPr/>
        </p:nvCxnSpPr>
        <p:spPr bwMode="auto">
          <a:xfrm>
            <a:off x="3181350" y="3176588"/>
            <a:ext cx="0" cy="158432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7" name="Straight Connector 21"/>
          <p:cNvCxnSpPr>
            <a:cxnSpLocks noChangeShapeType="1"/>
          </p:cNvCxnSpPr>
          <p:nvPr/>
        </p:nvCxnSpPr>
        <p:spPr bwMode="auto">
          <a:xfrm flipV="1">
            <a:off x="1687513" y="3176588"/>
            <a:ext cx="1493837" cy="1512887"/>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8" name="Straight Connector 24"/>
          <p:cNvCxnSpPr>
            <a:cxnSpLocks noChangeShapeType="1"/>
          </p:cNvCxnSpPr>
          <p:nvPr/>
        </p:nvCxnSpPr>
        <p:spPr bwMode="auto">
          <a:xfrm flipV="1">
            <a:off x="3201988" y="2224088"/>
            <a:ext cx="1589087" cy="954087"/>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09" name="Straight Connector 26"/>
          <p:cNvCxnSpPr>
            <a:cxnSpLocks noChangeShapeType="1"/>
          </p:cNvCxnSpPr>
          <p:nvPr/>
        </p:nvCxnSpPr>
        <p:spPr bwMode="auto">
          <a:xfrm flipV="1">
            <a:off x="4810125" y="1592263"/>
            <a:ext cx="1657350" cy="631825"/>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0" name="Straight Connector 4"/>
          <p:cNvCxnSpPr>
            <a:cxnSpLocks noChangeShapeType="1"/>
          </p:cNvCxnSpPr>
          <p:nvPr/>
        </p:nvCxnSpPr>
        <p:spPr bwMode="auto">
          <a:xfrm flipH="1">
            <a:off x="4814888" y="2259013"/>
            <a:ext cx="44450" cy="2465387"/>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a:t>Optimal order size under total unit discount</a:t>
            </a:r>
          </a:p>
        </p:txBody>
      </p:sp>
      <p:sp>
        <p:nvSpPr>
          <p:cNvPr id="52227" name="Content Placeholder 2"/>
          <p:cNvSpPr>
            <a:spLocks noGrp="1"/>
          </p:cNvSpPr>
          <p:nvPr>
            <p:ph idx="1"/>
          </p:nvPr>
        </p:nvSpPr>
        <p:spPr/>
        <p:txBody>
          <a:bodyPr/>
          <a:lstStyle/>
          <a:p>
            <a:r>
              <a:rPr lang="en-GB" altLang="en-US" sz="2800"/>
              <a:t>   In previous inventory models considered, the annual purchase cost was not included because it was constant and never affected by the inventory-order policy decision. </a:t>
            </a:r>
          </a:p>
          <a:p>
            <a:r>
              <a:rPr lang="en-GB" altLang="en-US" sz="2800"/>
              <a:t>    However, in the quantity discount model, the annual purchase cost depends on the order quantity and associated unit cost. </a:t>
            </a:r>
          </a:p>
        </p:txBody>
      </p:sp>
      <p:sp>
        <p:nvSpPr>
          <p:cNvPr id="52228"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175802F9-E3E2-4708-B8AD-96E0B541F497}" type="slidenum">
              <a:rPr lang="en-US" altLang="en-US" sz="1000">
                <a:solidFill>
                  <a:schemeClr val="tx1"/>
                </a:solidFill>
              </a:rPr>
              <a:pPr>
                <a:spcBef>
                  <a:spcPct val="0"/>
                </a:spcBef>
              </a:pPr>
              <a:t>48</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404664"/>
            <a:ext cx="7772400" cy="5691336"/>
          </a:xfrm>
          <a:blipFill rotWithShape="0">
            <a:blip r:embed="rId2"/>
            <a:stretch>
              <a:fillRect l="-1647" t="-1071" r="-1098"/>
            </a:stretch>
          </a:blipFill>
        </p:spPr>
        <p:txBody>
          <a:bodyPr/>
          <a:lstStyle/>
          <a:p>
            <a:pPr>
              <a:defRPr/>
            </a:pPr>
            <a:r>
              <a:rPr lang="en-GB">
                <a:noFill/>
              </a:rPr>
              <a:t> </a:t>
            </a:r>
          </a:p>
        </p:txBody>
      </p:sp>
      <p:sp>
        <p:nvSpPr>
          <p:cNvPr id="5325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02810795-D568-440F-8BD0-662AF24AA94E}" type="slidenum">
              <a:rPr lang="en-US" altLang="en-US" sz="1000">
                <a:solidFill>
                  <a:schemeClr val="tx1"/>
                </a:solidFill>
              </a:rPr>
              <a:pPr>
                <a:spcBef>
                  <a:spcPct val="0"/>
                </a:spcBef>
              </a:pPr>
              <a:t>49</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8A6C0DB0-FA06-418D-948A-7D16868311EB}" type="slidenum">
              <a:rPr lang="en-US" altLang="en-US" sz="1000">
                <a:solidFill>
                  <a:schemeClr val="tx1"/>
                </a:solidFill>
              </a:rPr>
              <a:pPr>
                <a:spcBef>
                  <a:spcPct val="0"/>
                </a:spcBef>
              </a:pPr>
              <a:t>5</a:t>
            </a:fld>
            <a:endParaRPr lang="en-US" altLang="en-US" sz="1000">
              <a:solidFill>
                <a:schemeClr val="tx1"/>
              </a:solidFill>
            </a:endParaRPr>
          </a:p>
        </p:txBody>
      </p:sp>
      <p:sp>
        <p:nvSpPr>
          <p:cNvPr id="3" name="Rectangle 2"/>
          <p:cNvSpPr/>
          <p:nvPr/>
        </p:nvSpPr>
        <p:spPr>
          <a:xfrm>
            <a:off x="1258888" y="668338"/>
            <a:ext cx="6769100" cy="5003800"/>
          </a:xfrm>
          <a:prstGeom prst="rect">
            <a:avLst/>
          </a:prstGeom>
        </p:spPr>
        <p:txBody>
          <a:bodyPr>
            <a:spAutoFit/>
          </a:bodyPr>
          <a:lstStyle/>
          <a:p>
            <a:pPr>
              <a:spcBef>
                <a:spcPct val="20000"/>
              </a:spcBef>
              <a:buClr>
                <a:schemeClr val="tx1"/>
              </a:buClr>
              <a:buFont typeface="Symbol" panose="05050102010706020507" pitchFamily="18" charset="2"/>
              <a:buNone/>
              <a:defRPr/>
            </a:pPr>
            <a:r>
              <a:rPr lang="en-GB" b="1" dirty="0">
                <a:solidFill>
                  <a:schemeClr val="accent2"/>
                </a:solidFill>
              </a:rPr>
              <a:t>Key issues:</a:t>
            </a:r>
            <a:endParaRPr lang="en-GB" sz="1400" b="1" dirty="0">
              <a:solidFill>
                <a:schemeClr val="accent2"/>
              </a:solidFill>
            </a:endParaRPr>
          </a:p>
          <a:p>
            <a:pPr>
              <a:spcBef>
                <a:spcPct val="20000"/>
              </a:spcBef>
              <a:buClr>
                <a:schemeClr val="tx1"/>
              </a:buClr>
              <a:buFont typeface="Symbol" panose="05050102010706020507" pitchFamily="18" charset="2"/>
              <a:buNone/>
              <a:defRPr/>
            </a:pPr>
            <a:r>
              <a:rPr lang="en-GB" dirty="0">
                <a:solidFill>
                  <a:schemeClr val="accent2"/>
                </a:solidFill>
              </a:rPr>
              <a:t>1. What are possible costs?</a:t>
            </a:r>
            <a:endParaRPr lang="en-GB" sz="1400" dirty="0">
              <a:solidFill>
                <a:schemeClr val="accent2"/>
              </a:solidFill>
            </a:endParaRPr>
          </a:p>
          <a:p>
            <a:pPr lvl="1">
              <a:spcBef>
                <a:spcPct val="20000"/>
              </a:spcBef>
              <a:buClr>
                <a:schemeClr val="tx1"/>
              </a:buClr>
              <a:buFont typeface="Symbol" panose="05050102010706020507" pitchFamily="18" charset="2"/>
              <a:buNone/>
              <a:defRPr/>
            </a:pPr>
            <a:endParaRPr lang="en-GB" b="1" i="1" dirty="0">
              <a:solidFill>
                <a:schemeClr val="accent2"/>
              </a:solidFill>
            </a:endParaRPr>
          </a:p>
          <a:p>
            <a:pPr marL="914400" lvl="1" indent="-457200">
              <a:spcBef>
                <a:spcPct val="20000"/>
              </a:spcBef>
              <a:buClr>
                <a:schemeClr val="tx1"/>
              </a:buClr>
              <a:buFont typeface="Wingdings" panose="05000000000000000000" pitchFamily="2" charset="2"/>
              <a:buChar char="Ø"/>
              <a:defRPr/>
            </a:pPr>
            <a:r>
              <a:rPr lang="en-GB" b="1" i="1" dirty="0">
                <a:solidFill>
                  <a:schemeClr val="accent2"/>
                </a:solidFill>
              </a:rPr>
              <a:t>Order cost. </a:t>
            </a:r>
            <a:r>
              <a:rPr lang="en-GB" dirty="0">
                <a:solidFill>
                  <a:schemeClr val="accent2"/>
                </a:solidFill>
              </a:rPr>
              <a:t>There is a fixed cost when an order is placed.</a:t>
            </a:r>
          </a:p>
          <a:p>
            <a:pPr marL="742950" lvl="1" indent="-285750">
              <a:spcBef>
                <a:spcPct val="20000"/>
              </a:spcBef>
              <a:buClr>
                <a:schemeClr val="tx1"/>
              </a:buClr>
              <a:buFont typeface="Wingdings" panose="05000000000000000000" pitchFamily="2" charset="2"/>
              <a:buChar char="Ø"/>
              <a:defRPr/>
            </a:pPr>
            <a:endParaRPr lang="en-GB" sz="1400" dirty="0">
              <a:solidFill>
                <a:schemeClr val="accent2"/>
              </a:solidFill>
            </a:endParaRPr>
          </a:p>
          <a:p>
            <a:pPr marL="914400" lvl="1" indent="-457200">
              <a:spcBef>
                <a:spcPct val="20000"/>
              </a:spcBef>
              <a:buClr>
                <a:schemeClr val="tx1"/>
              </a:buClr>
              <a:buFont typeface="Wingdings" panose="05000000000000000000" pitchFamily="2" charset="2"/>
              <a:buChar char="Ø"/>
              <a:defRPr/>
            </a:pPr>
            <a:r>
              <a:rPr lang="en-GB" b="1" i="1" dirty="0">
                <a:solidFill>
                  <a:schemeClr val="accent2"/>
                </a:solidFill>
              </a:rPr>
              <a:t>Holding cost. </a:t>
            </a:r>
            <a:r>
              <a:rPr lang="en-GB" dirty="0">
                <a:solidFill>
                  <a:schemeClr val="accent2"/>
                </a:solidFill>
              </a:rPr>
              <a:t>It represents the costs of carrying inventory in stock (e.g. interest on invested capital, storage, handling, depreciation, and maintenance)</a:t>
            </a:r>
            <a:endParaRPr lang="en-GB" sz="14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548680"/>
                <a:ext cx="7772400" cy="5547320"/>
              </a:xfrm>
            </p:spPr>
            <p:txBody>
              <a:bodyPr/>
              <a:lstStyle/>
              <a:p>
                <a:r>
                  <a:rPr lang="en-GB" dirty="0"/>
                  <a:t>Therefore for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𝑗</m:t>
                        </m:r>
                        <m:r>
                          <a:rPr lang="en-GB" b="0" i="1" smtClean="0">
                            <a:latin typeface="Cambria Math"/>
                          </a:rPr>
                          <m:t>−1</m:t>
                        </m:r>
                      </m:sub>
                    </m:sSub>
                    <m:r>
                      <a:rPr lang="en-GB" i="1" smtClean="0">
                        <a:latin typeface="Cambria Math"/>
                        <a:ea typeface="Cambria Math"/>
                      </a:rPr>
                      <m:t>≤</m:t>
                    </m:r>
                    <m:r>
                      <a:rPr lang="en-GB" b="0" i="1" smtClean="0">
                        <a:latin typeface="Cambria Math"/>
                        <a:ea typeface="Cambria Math"/>
                      </a:rPr>
                      <m:t>𝑄</m:t>
                    </m:r>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𝑁</m:t>
                        </m:r>
                      </m:e>
                      <m:sub>
                        <m:r>
                          <a:rPr lang="en-GB" b="0" i="1" smtClean="0">
                            <a:latin typeface="Cambria Math"/>
                            <a:ea typeface="Cambria Math"/>
                          </a:rPr>
                          <m:t>𝑗</m:t>
                        </m:r>
                      </m:sub>
                    </m:sSub>
                  </m:oMath>
                </a14:m>
                <a:endParaRPr lang="en-GB" dirty="0"/>
              </a:p>
              <a:p>
                <a14:m>
                  <m:oMath xmlns:m="http://schemas.openxmlformats.org/officeDocument/2006/math">
                    <m:r>
                      <a:rPr lang="en-GB" b="0" i="1" smtClean="0">
                        <a:latin typeface="Cambria Math"/>
                      </a:rPr>
                      <m:t>𝐾</m:t>
                    </m:r>
                    <m:d>
                      <m:dPr>
                        <m:ctrlPr>
                          <a:rPr lang="en-GB" b="0" i="1" smtClean="0">
                            <a:latin typeface="Cambria Math" panose="02040503050406030204" pitchFamily="18" charset="0"/>
                          </a:rPr>
                        </m:ctrlPr>
                      </m:dPr>
                      <m:e>
                        <m:r>
                          <a:rPr lang="en-GB" b="0" i="1" smtClean="0">
                            <a:latin typeface="Cambria Math"/>
                          </a:rPr>
                          <m:t>𝑄</m:t>
                        </m:r>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sSub>
                      <m:sSubPr>
                        <m:ctrlPr>
                          <a:rPr lang="en-GB" b="0" i="1" smtClean="0">
                            <a:latin typeface="Cambria Math" panose="02040503050406030204" pitchFamily="18" charset="0"/>
                          </a:rPr>
                        </m:ctrlPr>
                      </m:sSubPr>
                      <m:e>
                        <m:r>
                          <a:rPr lang="en-GB" b="0" i="1" smtClean="0">
                            <a:latin typeface="Cambria Math"/>
                          </a:rPr>
                          <m:t>𝐼𝐶</m:t>
                        </m:r>
                      </m:e>
                      <m:sub>
                        <m:r>
                          <a:rPr lang="en-GB" b="0" i="1" smtClean="0">
                            <a:latin typeface="Cambria Math"/>
                          </a:rPr>
                          <m:t>𝑗</m:t>
                        </m:r>
                      </m:sub>
                    </m:sSub>
                    <m:r>
                      <a:rPr lang="en-GB" b="0" i="1" smtClean="0">
                        <a:latin typeface="Cambria Math"/>
                      </a:rPr>
                      <m:t>𝑄</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𝐷</m:t>
                        </m:r>
                        <m:sSub>
                          <m:sSubPr>
                            <m:ctrlPr>
                              <a:rPr lang="en-GB" b="0" i="1" smtClean="0">
                                <a:latin typeface="Cambria Math" panose="02040503050406030204" pitchFamily="18" charset="0"/>
                              </a:rPr>
                            </m:ctrlPr>
                          </m:sSubPr>
                          <m:e>
                            <m:r>
                              <a:rPr lang="en-GB" b="0" i="1" smtClean="0">
                                <a:latin typeface="Cambria Math"/>
                              </a:rPr>
                              <m:t>𝐶</m:t>
                            </m:r>
                          </m:e>
                          <m:sub>
                            <m:r>
                              <a:rPr lang="en-GB" b="0" i="1" smtClean="0">
                                <a:latin typeface="Cambria Math"/>
                              </a:rPr>
                              <m:t>0</m:t>
                            </m:r>
                          </m:sub>
                        </m:sSub>
                      </m:num>
                      <m:den>
                        <m:r>
                          <a:rPr lang="en-GB" b="0" i="1" smtClean="0">
                            <a:latin typeface="Cambria Math"/>
                          </a:rPr>
                          <m:t>𝑄</m:t>
                        </m:r>
                      </m:den>
                    </m:f>
                    <m:r>
                      <a:rPr lang="en-GB" b="0" i="1" smtClean="0">
                        <a:latin typeface="Cambria Math"/>
                      </a:rPr>
                      <m:t>+</m:t>
                    </m:r>
                    <m:r>
                      <a:rPr lang="en-GB" b="0" i="1" smtClean="0">
                        <a:latin typeface="Cambria Math"/>
                      </a:rPr>
                      <m:t>𝐷𝐶</m:t>
                    </m:r>
                  </m:oMath>
                </a14:m>
                <a:r>
                  <a:rPr lang="en-GB" baseline="-25000" dirty="0"/>
                  <a:t>j</a:t>
                </a:r>
              </a:p>
              <a:p>
                <a:r>
                  <a:rPr lang="en-GB" dirty="0"/>
                  <a:t>for j=1,2,….</a:t>
                </a:r>
              </a:p>
              <a:p>
                <a:endParaRPr lang="en-GB"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548680"/>
                <a:ext cx="7772400" cy="5547320"/>
              </a:xfrm>
              <a:blipFill rotWithShape="1">
                <a:blip r:embed="rId2"/>
                <a:stretch>
                  <a:fillRect l="-2039" t="-153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E87830D-0858-4350-BB54-AA93767E601B}" type="slidenum">
              <a:rPr lang="en-US" altLang="en-US" smtClean="0"/>
              <a:pPr/>
              <a:t>50</a:t>
            </a:fld>
            <a:endParaRPr lang="en-US" altLang="en-US"/>
          </a:p>
        </p:txBody>
      </p:sp>
    </p:spTree>
    <p:extLst>
      <p:ext uri="{BB962C8B-B14F-4D97-AF65-F5344CB8AC3E}">
        <p14:creationId xmlns:p14="http://schemas.microsoft.com/office/powerpoint/2010/main" val="245195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620688"/>
                <a:ext cx="7772400" cy="5475312"/>
              </a:xfrm>
            </p:spPr>
            <p:txBody>
              <a:bodyPr/>
              <a:lstStyle/>
              <a:p>
                <a:endParaRPr lang="en-GB" i="1" dirty="0">
                  <a:latin typeface="Cambria Math"/>
                </a:endParaRPr>
              </a:p>
              <a:p>
                <a:r>
                  <a:rPr lang="en-GB" i="1" dirty="0">
                    <a:latin typeface="Cambria Math"/>
                  </a:rPr>
                  <a:t> </a:t>
                </a:r>
                <a14:m>
                  <m:oMath xmlns:m="http://schemas.openxmlformats.org/officeDocument/2006/math">
                    <m:r>
                      <a:rPr lang="en-GB" i="1" smtClean="0">
                        <a:latin typeface="Cambria Math"/>
                      </a:rPr>
                      <m:t>𝐾</m:t>
                    </m:r>
                    <m:r>
                      <a:rPr lang="en-GB" b="0" i="1" smtClean="0">
                        <a:latin typeface="Cambria Math"/>
                      </a:rPr>
                      <m:t>(</m:t>
                    </m:r>
                    <m:r>
                      <a:rPr lang="en-GB" b="0" i="1" smtClean="0">
                        <a:latin typeface="Cambria Math"/>
                      </a:rPr>
                      <m:t>𝑄</m:t>
                    </m:r>
                    <m:r>
                      <a:rPr lang="en-GB" b="0" i="1" smtClean="0">
                        <a:latin typeface="Cambria Math"/>
                      </a:rPr>
                      <m:t>)</m:t>
                    </m:r>
                  </m:oMath>
                </a14:m>
                <a:endParaRPr lang="en-GB" dirty="0"/>
              </a:p>
              <a:p>
                <a:endParaRPr lang="en-GB" dirty="0"/>
              </a:p>
              <a:p>
                <a:endParaRPr lang="en-GB" dirty="0"/>
              </a:p>
              <a:p>
                <a:endParaRPr lang="en-GB" dirty="0"/>
              </a:p>
              <a:p>
                <a:endParaRPr lang="en-GB" dirty="0"/>
              </a:p>
              <a:p>
                <a:r>
                  <a:rPr lang="en-GB" dirty="0"/>
                  <a:t>   </a:t>
                </a:r>
              </a:p>
              <a:p>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𝑗</m:t>
                        </m:r>
                        <m:r>
                          <a:rPr lang="en-GB" b="0" i="1" smtClean="0">
                            <a:latin typeface="Cambria Math"/>
                          </a:rPr>
                          <m:t>−1</m:t>
                        </m:r>
                      </m:sub>
                    </m:sSub>
                  </m:oMath>
                </a14:m>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𝑗</m:t>
                        </m:r>
                      </m:sub>
                    </m:sSub>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620688"/>
                <a:ext cx="7772400" cy="5475312"/>
              </a:xfrm>
              <a:blipFill rotWithShape="1">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E87830D-0858-4350-BB54-AA93767E601B}" type="slidenum">
              <a:rPr lang="en-US" altLang="en-US" smtClean="0"/>
              <a:pPr/>
              <a:t>51</a:t>
            </a:fld>
            <a:endParaRPr lang="en-US" altLang="en-US"/>
          </a:p>
        </p:txBody>
      </p:sp>
      <p:cxnSp>
        <p:nvCxnSpPr>
          <p:cNvPr id="6" name="Straight Arrow Connector 5"/>
          <p:cNvCxnSpPr/>
          <p:nvPr/>
        </p:nvCxnSpPr>
        <p:spPr bwMode="auto">
          <a:xfrm>
            <a:off x="1907704" y="4869160"/>
            <a:ext cx="5400600"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1907704" y="1412776"/>
            <a:ext cx="0" cy="3456384"/>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16"/>
          <p:cNvSpPr/>
          <p:nvPr/>
        </p:nvSpPr>
        <p:spPr bwMode="auto">
          <a:xfrm>
            <a:off x="2328333" y="2726267"/>
            <a:ext cx="4834467" cy="1738907"/>
          </a:xfrm>
          <a:custGeom>
            <a:avLst/>
            <a:gdLst>
              <a:gd name="connsiteX0" fmla="*/ 0 w 4834467"/>
              <a:gd name="connsiteY0" fmla="*/ 1185333 h 1738907"/>
              <a:gd name="connsiteX1" fmla="*/ 1498600 w 4834467"/>
              <a:gd name="connsiteY1" fmla="*/ 1727200 h 1738907"/>
              <a:gd name="connsiteX2" fmla="*/ 3928534 w 4834467"/>
              <a:gd name="connsiteY2" fmla="*/ 728133 h 1738907"/>
              <a:gd name="connsiteX3" fmla="*/ 4834467 w 4834467"/>
              <a:gd name="connsiteY3" fmla="*/ 0 h 1738907"/>
            </a:gdLst>
            <a:ahLst/>
            <a:cxnLst>
              <a:cxn ang="0">
                <a:pos x="connsiteX0" y="connsiteY0"/>
              </a:cxn>
              <a:cxn ang="0">
                <a:pos x="connsiteX1" y="connsiteY1"/>
              </a:cxn>
              <a:cxn ang="0">
                <a:pos x="connsiteX2" y="connsiteY2"/>
              </a:cxn>
              <a:cxn ang="0">
                <a:pos x="connsiteX3" y="connsiteY3"/>
              </a:cxn>
            </a:cxnLst>
            <a:rect l="l" t="t" r="r" b="b"/>
            <a:pathLst>
              <a:path w="4834467" h="1738907">
                <a:moveTo>
                  <a:pt x="0" y="1185333"/>
                </a:moveTo>
                <a:cubicBezTo>
                  <a:pt x="421922" y="1494366"/>
                  <a:pt x="843844" y="1803400"/>
                  <a:pt x="1498600" y="1727200"/>
                </a:cubicBezTo>
                <a:cubicBezTo>
                  <a:pt x="2153356" y="1651000"/>
                  <a:pt x="3372556" y="1016000"/>
                  <a:pt x="3928534" y="728133"/>
                </a:cubicBezTo>
                <a:cubicBezTo>
                  <a:pt x="4484512" y="440266"/>
                  <a:pt x="4659489" y="220133"/>
                  <a:pt x="4834467" y="0"/>
                </a:cubicBezTo>
              </a:path>
            </a:pathLst>
          </a:custGeom>
          <a:noFill/>
          <a:ln w="28575" cap="flat" cmpd="sng" algn="ctr">
            <a:solidFill>
              <a:srgbClr val="CC006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None/>
              <a:tabLst/>
            </a:pPr>
            <a:endParaRPr kumimoji="0" lang="en-GB" sz="2800" b="0" i="0" u="none" strike="noStrike" cap="none" normalizeH="0" baseline="0">
              <a:ln>
                <a:noFill/>
              </a:ln>
              <a:solidFill>
                <a:srgbClr val="FF0000"/>
              </a:solidFill>
              <a:effectLst/>
              <a:latin typeface="Times New Roman" pitchFamily="18" charset="0"/>
            </a:endParaRPr>
          </a:p>
        </p:txBody>
      </p:sp>
      <p:sp>
        <p:nvSpPr>
          <p:cNvPr id="18" name="Freeform 17"/>
          <p:cNvSpPr/>
          <p:nvPr/>
        </p:nvSpPr>
        <p:spPr bwMode="auto">
          <a:xfrm>
            <a:off x="2404533" y="1938867"/>
            <a:ext cx="4487334" cy="1838279"/>
          </a:xfrm>
          <a:custGeom>
            <a:avLst/>
            <a:gdLst>
              <a:gd name="connsiteX0" fmla="*/ 0 w 4487334"/>
              <a:gd name="connsiteY0" fmla="*/ 1143000 h 1838279"/>
              <a:gd name="connsiteX1" fmla="*/ 931334 w 4487334"/>
              <a:gd name="connsiteY1" fmla="*/ 1837266 h 1838279"/>
              <a:gd name="connsiteX2" fmla="*/ 3378200 w 4487334"/>
              <a:gd name="connsiteY2" fmla="*/ 1007533 h 1838279"/>
              <a:gd name="connsiteX3" fmla="*/ 4487334 w 4487334"/>
              <a:gd name="connsiteY3" fmla="*/ 0 h 1838279"/>
            </a:gdLst>
            <a:ahLst/>
            <a:cxnLst>
              <a:cxn ang="0">
                <a:pos x="connsiteX0" y="connsiteY0"/>
              </a:cxn>
              <a:cxn ang="0">
                <a:pos x="connsiteX1" y="connsiteY1"/>
              </a:cxn>
              <a:cxn ang="0">
                <a:pos x="connsiteX2" y="connsiteY2"/>
              </a:cxn>
              <a:cxn ang="0">
                <a:pos x="connsiteX3" y="connsiteY3"/>
              </a:cxn>
            </a:cxnLst>
            <a:rect l="l" t="t" r="r" b="b"/>
            <a:pathLst>
              <a:path w="4487334" h="1838279">
                <a:moveTo>
                  <a:pt x="0" y="1143000"/>
                </a:moveTo>
                <a:cubicBezTo>
                  <a:pt x="184150" y="1501422"/>
                  <a:pt x="368301" y="1859844"/>
                  <a:pt x="931334" y="1837266"/>
                </a:cubicBezTo>
                <a:cubicBezTo>
                  <a:pt x="1494367" y="1814688"/>
                  <a:pt x="2785533" y="1313744"/>
                  <a:pt x="3378200" y="1007533"/>
                </a:cubicBezTo>
                <a:cubicBezTo>
                  <a:pt x="3970867" y="701322"/>
                  <a:pt x="4229100" y="350661"/>
                  <a:pt x="4487334" y="0"/>
                </a:cubicBezTo>
              </a:path>
            </a:pathLst>
          </a:custGeom>
          <a:noFill/>
          <a:ln w="28575" cap="flat" cmpd="sng" algn="ctr">
            <a:solidFill>
              <a:srgbClr val="0099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None/>
              <a:tabLst/>
            </a:pPr>
            <a:endParaRPr kumimoji="0" lang="en-GB" sz="2800" b="0" i="0" u="none" strike="noStrike" cap="none" normalizeH="0" baseline="0">
              <a:ln>
                <a:noFill/>
              </a:ln>
              <a:solidFill>
                <a:srgbClr val="FF0000"/>
              </a:solidFill>
              <a:effectLst/>
              <a:latin typeface="Times New Roman" pitchFamily="18" charset="0"/>
            </a:endParaRPr>
          </a:p>
        </p:txBody>
      </p:sp>
      <p:sp>
        <p:nvSpPr>
          <p:cNvPr id="20" name="Freeform 19"/>
          <p:cNvSpPr/>
          <p:nvPr/>
        </p:nvSpPr>
        <p:spPr bwMode="auto">
          <a:xfrm>
            <a:off x="2167302" y="1181606"/>
            <a:ext cx="4732866" cy="1795849"/>
          </a:xfrm>
          <a:custGeom>
            <a:avLst/>
            <a:gdLst>
              <a:gd name="connsiteX0" fmla="*/ 0 w 4732866"/>
              <a:gd name="connsiteY0" fmla="*/ 922867 h 1795849"/>
              <a:gd name="connsiteX1" fmla="*/ 1261533 w 4732866"/>
              <a:gd name="connsiteY1" fmla="*/ 1794934 h 1795849"/>
              <a:gd name="connsiteX2" fmla="*/ 3649133 w 4732866"/>
              <a:gd name="connsiteY2" fmla="*/ 1066800 h 1795849"/>
              <a:gd name="connsiteX3" fmla="*/ 4732866 w 4732866"/>
              <a:gd name="connsiteY3" fmla="*/ 0 h 1795849"/>
            </a:gdLst>
            <a:ahLst/>
            <a:cxnLst>
              <a:cxn ang="0">
                <a:pos x="connsiteX0" y="connsiteY0"/>
              </a:cxn>
              <a:cxn ang="0">
                <a:pos x="connsiteX1" y="connsiteY1"/>
              </a:cxn>
              <a:cxn ang="0">
                <a:pos x="connsiteX2" y="connsiteY2"/>
              </a:cxn>
              <a:cxn ang="0">
                <a:pos x="connsiteX3" y="connsiteY3"/>
              </a:cxn>
            </a:cxnLst>
            <a:rect l="l" t="t" r="r" b="b"/>
            <a:pathLst>
              <a:path w="4732866" h="1795849">
                <a:moveTo>
                  <a:pt x="0" y="922867"/>
                </a:moveTo>
                <a:cubicBezTo>
                  <a:pt x="326672" y="1346906"/>
                  <a:pt x="653344" y="1770945"/>
                  <a:pt x="1261533" y="1794934"/>
                </a:cubicBezTo>
                <a:cubicBezTo>
                  <a:pt x="1869722" y="1818923"/>
                  <a:pt x="3070578" y="1365956"/>
                  <a:pt x="3649133" y="1066800"/>
                </a:cubicBezTo>
                <a:cubicBezTo>
                  <a:pt x="4227688" y="767644"/>
                  <a:pt x="4480277" y="383822"/>
                  <a:pt x="4732866" y="0"/>
                </a:cubicBezTo>
              </a:path>
            </a:pathLst>
          </a:custGeom>
          <a:noFill/>
          <a:ln w="28575"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None/>
              <a:tabLst/>
            </a:pPr>
            <a:endParaRPr kumimoji="0" lang="en-GB" sz="2800" b="0" i="0" u="none" strike="noStrike" cap="none" normalizeH="0" baseline="0">
              <a:ln>
                <a:noFill/>
              </a:ln>
              <a:solidFill>
                <a:srgbClr val="FF0000"/>
              </a:solidFill>
              <a:effectLst/>
              <a:latin typeface="Times New Roman" pitchFamily="18" charset="0"/>
            </a:endParaRPr>
          </a:p>
        </p:txBody>
      </p:sp>
      <p:cxnSp>
        <p:nvCxnSpPr>
          <p:cNvPr id="22" name="Straight Connector 21"/>
          <p:cNvCxnSpPr/>
          <p:nvPr/>
        </p:nvCxnSpPr>
        <p:spPr bwMode="auto">
          <a:xfrm flipH="1">
            <a:off x="3491880" y="2204864"/>
            <a:ext cx="72008" cy="2664296"/>
          </a:xfrm>
          <a:prstGeom prst="line">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5652120" y="2032457"/>
            <a:ext cx="72008" cy="2836703"/>
          </a:xfrm>
          <a:prstGeom prst="straightConnector1">
            <a:avLst/>
          </a:prstGeom>
          <a:noFill/>
          <a:ln w="31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455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404664"/>
            <a:ext cx="7772400" cy="5691336"/>
          </a:xfrm>
          <a:blipFill rotWithShape="0">
            <a:blip r:embed="rId2"/>
            <a:stretch>
              <a:fillRect l="-1647" t="-1071" r="-1333"/>
            </a:stretch>
          </a:blipFill>
        </p:spPr>
        <p:txBody>
          <a:bodyPr/>
          <a:lstStyle/>
          <a:p>
            <a:pPr>
              <a:defRPr/>
            </a:pPr>
            <a:r>
              <a:rPr lang="en-GB">
                <a:noFill/>
              </a:rPr>
              <a:t> </a:t>
            </a:r>
          </a:p>
        </p:txBody>
      </p:sp>
      <p:sp>
        <p:nvSpPr>
          <p:cNvPr id="5529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CE42CCEB-0550-4EDE-9CEE-3D18BEF343ED}" type="slidenum">
              <a:rPr lang="en-US" altLang="en-US" sz="1000">
                <a:solidFill>
                  <a:schemeClr val="tx1"/>
                </a:solidFill>
              </a:rPr>
              <a:pPr>
                <a:spcBef>
                  <a:spcPct val="0"/>
                </a:spcBef>
              </a:pPr>
              <a:t>52</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332656"/>
            <a:ext cx="7772400" cy="5763344"/>
          </a:xfrm>
          <a:blipFill rotWithShape="0">
            <a:blip r:embed="rId2"/>
            <a:stretch>
              <a:fillRect l="-1647" t="-1164" r="-1647"/>
            </a:stretch>
          </a:blipFill>
        </p:spPr>
        <p:txBody>
          <a:bodyPr/>
          <a:lstStyle/>
          <a:p>
            <a:pPr>
              <a:defRPr/>
            </a:pPr>
            <a:r>
              <a:rPr lang="en-GB">
                <a:noFill/>
              </a:rPr>
              <a:t> </a:t>
            </a:r>
          </a:p>
        </p:txBody>
      </p:sp>
      <p:sp>
        <p:nvSpPr>
          <p:cNvPr id="5632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B5F875BB-9A3D-4826-98F4-772232CB287B}" type="slidenum">
              <a:rPr lang="en-US" altLang="en-US" sz="1000">
                <a:solidFill>
                  <a:schemeClr val="tx1"/>
                </a:solidFill>
              </a:rPr>
              <a:pPr>
                <a:spcBef>
                  <a:spcPct val="0"/>
                </a:spcBef>
              </a:pPr>
              <a:t>53</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76200"/>
            <a:ext cx="7772400" cy="6019800"/>
          </a:xfrm>
          <a:blipFill rotWithShape="0">
            <a:blip r:embed="rId2"/>
            <a:stretch>
              <a:fillRect l="-1647" t="-1114" r="-627"/>
            </a:stretch>
          </a:blipFill>
        </p:spPr>
        <p:txBody>
          <a:bodyPr/>
          <a:lstStyle/>
          <a:p>
            <a:pPr>
              <a:defRPr/>
            </a:pPr>
            <a:r>
              <a:rPr lang="en-GB">
                <a:noFill/>
              </a:rPr>
              <a:t> </a:t>
            </a:r>
          </a:p>
        </p:txBody>
      </p:sp>
      <p:sp>
        <p:nvSpPr>
          <p:cNvPr id="5734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291710D-7DDA-44F1-A59B-7B272E2E812F}" type="slidenum">
              <a:rPr lang="en-US" altLang="en-US" sz="1000">
                <a:solidFill>
                  <a:schemeClr val="tx1"/>
                </a:solidFill>
              </a:rPr>
              <a:pPr>
                <a:spcBef>
                  <a:spcPct val="0"/>
                </a:spcBef>
              </a:pPr>
              <a:t>54</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685800" y="533400"/>
            <a:ext cx="7772400" cy="5562600"/>
          </a:xfrm>
        </p:spPr>
        <p:txBody>
          <a:bodyPr/>
          <a:lstStyle/>
          <a:p>
            <a:r>
              <a:rPr lang="en-GB" altLang="en-US" dirty="0">
                <a:solidFill>
                  <a:srgbClr val="FF0000"/>
                </a:solidFill>
              </a:rPr>
              <a:t>Step 1.</a:t>
            </a:r>
          </a:p>
          <a:p>
            <a:endParaRPr lang="en-GB" altLang="en-US" dirty="0"/>
          </a:p>
          <a:p>
            <a:endParaRPr lang="en-GB" altLang="en-US" dirty="0"/>
          </a:p>
          <a:p>
            <a:endParaRPr lang="en-GB" altLang="en-US" dirty="0"/>
          </a:p>
        </p:txBody>
      </p:sp>
      <p:sp>
        <p:nvSpPr>
          <p:cNvPr id="5837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5DB64198-23DB-4167-B2CD-BA0CC11F3E1E}" type="slidenum">
              <a:rPr lang="en-US" altLang="en-US" sz="1000">
                <a:solidFill>
                  <a:schemeClr val="tx1"/>
                </a:solidFill>
              </a:rPr>
              <a:pPr>
                <a:spcBef>
                  <a:spcPct val="0"/>
                </a:spcBef>
              </a:pPr>
              <a:t>55</a:t>
            </a:fld>
            <a:endParaRPr lang="en-US" altLang="en-US" sz="1000">
              <a:solidFill>
                <a:schemeClr val="tx1"/>
              </a:solidFill>
            </a:endParaRPr>
          </a:p>
        </p:txBody>
      </p:sp>
      <p:sp>
        <p:nvSpPr>
          <p:cNvPr id="5" name="TextBox 4"/>
          <p:cNvSpPr txBox="1">
            <a:spLocks noRot="1" noChangeAspect="1" noMove="1" noResize="1" noEditPoints="1" noAdjustHandles="1" noChangeArrowheads="1" noChangeShapeType="1" noTextEdit="1"/>
          </p:cNvSpPr>
          <p:nvPr/>
        </p:nvSpPr>
        <p:spPr>
          <a:xfrm>
            <a:off x="2428785" y="540409"/>
            <a:ext cx="2143215" cy="1273041"/>
          </a:xfrm>
          <a:prstGeom prst="rect">
            <a:avLst/>
          </a:prstGeom>
          <a:blipFill rotWithShape="0">
            <a:blip r:embed="rId2"/>
            <a:stretch>
              <a:fillRect/>
            </a:stretch>
          </a:blipFill>
        </p:spPr>
        <p:txBody>
          <a:bodyPr/>
          <a:lstStyle/>
          <a:p>
            <a:pPr>
              <a:defRPr/>
            </a:pPr>
            <a:r>
              <a:rPr lang="en-GB">
                <a:noFill/>
              </a:rPr>
              <a:t> </a:t>
            </a:r>
          </a:p>
        </p:txBody>
      </p:sp>
      <mc:AlternateContent xmlns:mc="http://schemas.openxmlformats.org/markup-compatibility/2006" xmlns:a14="http://schemas.microsoft.com/office/drawing/2010/main">
        <mc:Choice Requires="a14">
          <p:sp>
            <p:nvSpPr>
              <p:cNvPr id="2" name="TextBox 1"/>
              <p:cNvSpPr txBox="1"/>
              <p:nvPr/>
            </p:nvSpPr>
            <p:spPr>
              <a:xfrm>
                <a:off x="1979712" y="1940305"/>
                <a:ext cx="3789499" cy="969176"/>
              </a:xfrm>
              <a:prstGeom prst="rect">
                <a:avLst/>
              </a:prstGeom>
              <a:noFill/>
            </p:spPr>
            <p:txBody>
              <a:bodyPr wrap="none" rtlCol="0">
                <a:spAutoFit/>
              </a:bodyPr>
              <a:lstStyle/>
              <a:p>
                <a14:m>
                  <m:oMath xmlns:m="http://schemas.openxmlformats.org/officeDocument/2006/math">
                    <m:sSubSup>
                      <m:sSubSupPr>
                        <m:ctrlPr>
                          <a:rPr lang="en-GB" i="1" smtClean="0">
                            <a:solidFill>
                              <a:schemeClr val="accent2"/>
                            </a:solidFill>
                            <a:latin typeface="Cambria Math" panose="02040503050406030204" pitchFamily="18" charset="0"/>
                          </a:rPr>
                        </m:ctrlPr>
                      </m:sSubSupPr>
                      <m:e>
                        <m:r>
                          <a:rPr lang="en-GB" b="0" i="1" smtClean="0">
                            <a:solidFill>
                              <a:schemeClr val="accent2"/>
                            </a:solidFill>
                            <a:latin typeface="Cambria Math"/>
                          </a:rPr>
                          <m:t>𝑄</m:t>
                        </m:r>
                      </m:e>
                      <m:sub>
                        <m:r>
                          <a:rPr lang="en-GB" b="0" i="1" smtClean="0">
                            <a:solidFill>
                              <a:schemeClr val="accent2"/>
                            </a:solidFill>
                            <a:latin typeface="Cambria Math"/>
                          </a:rPr>
                          <m:t>1</m:t>
                        </m:r>
                        <m:r>
                          <a:rPr lang="en-GB" b="0" i="1" baseline="30000" smtClean="0">
                            <a:solidFill>
                              <a:schemeClr val="accent2"/>
                            </a:solidFill>
                            <a:latin typeface="Cambria Math"/>
                          </a:rPr>
                          <m:t>∗</m:t>
                        </m:r>
                      </m:sub>
                      <m:sup/>
                    </m:sSubSup>
                    <m:r>
                      <a:rPr lang="en-GB" b="0" i="1" smtClean="0">
                        <a:solidFill>
                          <a:schemeClr val="accent2"/>
                        </a:solidFill>
                        <a:latin typeface="Cambria Math"/>
                      </a:rPr>
                      <m:t>=</m:t>
                    </m:r>
                    <m:rad>
                      <m:radPr>
                        <m:degHide m:val="on"/>
                        <m:ctrlPr>
                          <a:rPr lang="en-GB" b="0" i="1" smtClean="0">
                            <a:solidFill>
                              <a:schemeClr val="accent2"/>
                            </a:solidFill>
                            <a:latin typeface="Cambria Math" panose="02040503050406030204" pitchFamily="18" charset="0"/>
                          </a:rPr>
                        </m:ctrlPr>
                      </m:radPr>
                      <m:deg/>
                      <m:e>
                        <m:f>
                          <m:fPr>
                            <m:ctrlPr>
                              <a:rPr lang="en-GB" b="0" i="1" smtClean="0">
                                <a:solidFill>
                                  <a:schemeClr val="accent2"/>
                                </a:solidFill>
                                <a:latin typeface="Cambria Math" panose="02040503050406030204" pitchFamily="18" charset="0"/>
                              </a:rPr>
                            </m:ctrlPr>
                          </m:fPr>
                          <m:num>
                            <m:r>
                              <a:rPr lang="en-GB" b="0" i="1" smtClean="0">
                                <a:solidFill>
                                  <a:schemeClr val="accent2"/>
                                </a:solidFill>
                                <a:latin typeface="Cambria Math"/>
                              </a:rPr>
                              <m:t>2</m:t>
                            </m:r>
                            <m:r>
                              <a:rPr lang="en-GB" b="0" i="1" smtClean="0">
                                <a:solidFill>
                                  <a:schemeClr val="accent2"/>
                                </a:solidFill>
                                <a:latin typeface="Cambria Math"/>
                                <a:ea typeface="Cambria Math"/>
                              </a:rPr>
                              <m:t>×600×800</m:t>
                            </m:r>
                          </m:num>
                          <m:den>
                            <m:r>
                              <a:rPr lang="en-GB" b="0" i="1" smtClean="0">
                                <a:solidFill>
                                  <a:schemeClr val="accent2"/>
                                </a:solidFill>
                                <a:latin typeface="Cambria Math"/>
                              </a:rPr>
                              <m:t>0.2</m:t>
                            </m:r>
                            <m:r>
                              <a:rPr lang="en-GB" b="0" i="1" smtClean="0">
                                <a:solidFill>
                                  <a:schemeClr val="accent2"/>
                                </a:solidFill>
                                <a:latin typeface="Cambria Math"/>
                                <a:ea typeface="Cambria Math"/>
                              </a:rPr>
                              <m:t>×30</m:t>
                            </m:r>
                          </m:den>
                        </m:f>
                      </m:e>
                    </m:rad>
                  </m:oMath>
                </a14:m>
                <a:r>
                  <a:rPr lang="en-GB" dirty="0">
                    <a:solidFill>
                      <a:schemeClr val="accent2"/>
                    </a:solidFill>
                  </a:rPr>
                  <a:t>  =400</a:t>
                </a:r>
              </a:p>
            </p:txBody>
          </p:sp>
        </mc:Choice>
        <mc:Fallback xmlns="">
          <p:sp>
            <p:nvSpPr>
              <p:cNvPr id="2" name="TextBox 1"/>
              <p:cNvSpPr txBox="1">
                <a:spLocks noRot="1" noChangeAspect="1" noMove="1" noResize="1" noEditPoints="1" noAdjustHandles="1" noChangeArrowheads="1" noChangeShapeType="1" noTextEdit="1"/>
              </p:cNvSpPr>
              <p:nvPr/>
            </p:nvSpPr>
            <p:spPr>
              <a:xfrm>
                <a:off x="1979712" y="1940305"/>
                <a:ext cx="3789499" cy="969176"/>
              </a:xfrm>
              <a:prstGeom prst="rect">
                <a:avLst/>
              </a:prstGeom>
              <a:blipFill rotWithShape="1">
                <a:blip r:embed="rId3"/>
                <a:stretch>
                  <a:fillRect r="-14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003821" y="3212976"/>
                <a:ext cx="3765390" cy="969176"/>
              </a:xfrm>
              <a:prstGeom prst="rect">
                <a:avLst/>
              </a:prstGeom>
              <a:noFill/>
            </p:spPr>
            <p:txBody>
              <a:bodyPr wrap="none" rtlCol="0">
                <a:spAutoFit/>
              </a:bodyPr>
              <a:lstStyle/>
              <a:p>
                <a14:m>
                  <m:oMath xmlns:m="http://schemas.openxmlformats.org/officeDocument/2006/math">
                    <m:sSubSup>
                      <m:sSubSupPr>
                        <m:ctrlPr>
                          <a:rPr lang="en-GB" i="1" smtClean="0">
                            <a:solidFill>
                              <a:schemeClr val="accent2"/>
                            </a:solidFill>
                            <a:latin typeface="Cambria Math" panose="02040503050406030204" pitchFamily="18" charset="0"/>
                          </a:rPr>
                        </m:ctrlPr>
                      </m:sSubSupPr>
                      <m:e>
                        <m:r>
                          <a:rPr lang="en-GB" b="0" i="1" smtClean="0">
                            <a:solidFill>
                              <a:schemeClr val="accent2"/>
                            </a:solidFill>
                            <a:latin typeface="Cambria Math"/>
                          </a:rPr>
                          <m:t>𝑄</m:t>
                        </m:r>
                      </m:e>
                      <m:sub>
                        <m:r>
                          <a:rPr lang="en-GB" b="0" i="1" smtClean="0">
                            <a:solidFill>
                              <a:schemeClr val="accent2"/>
                            </a:solidFill>
                            <a:latin typeface="Cambria Math"/>
                          </a:rPr>
                          <m:t>2</m:t>
                        </m:r>
                        <m:r>
                          <a:rPr lang="en-GB" b="0" i="1" baseline="30000" smtClean="0">
                            <a:solidFill>
                              <a:schemeClr val="accent2"/>
                            </a:solidFill>
                            <a:latin typeface="Cambria Math"/>
                          </a:rPr>
                          <m:t>∗</m:t>
                        </m:r>
                      </m:sub>
                      <m:sup/>
                    </m:sSubSup>
                    <m:r>
                      <a:rPr lang="en-GB" b="0" i="1" smtClean="0">
                        <a:solidFill>
                          <a:schemeClr val="accent2"/>
                        </a:solidFill>
                        <a:latin typeface="Cambria Math"/>
                      </a:rPr>
                      <m:t>=</m:t>
                    </m:r>
                    <m:rad>
                      <m:radPr>
                        <m:degHide m:val="on"/>
                        <m:ctrlPr>
                          <a:rPr lang="en-GB" b="0" i="1" smtClean="0">
                            <a:solidFill>
                              <a:schemeClr val="accent2"/>
                            </a:solidFill>
                            <a:latin typeface="Cambria Math" panose="02040503050406030204" pitchFamily="18" charset="0"/>
                          </a:rPr>
                        </m:ctrlPr>
                      </m:radPr>
                      <m:deg/>
                      <m:e>
                        <m:f>
                          <m:fPr>
                            <m:ctrlPr>
                              <a:rPr lang="en-GB" b="0" i="1" smtClean="0">
                                <a:solidFill>
                                  <a:schemeClr val="accent2"/>
                                </a:solidFill>
                                <a:latin typeface="Cambria Math" panose="02040503050406030204" pitchFamily="18" charset="0"/>
                              </a:rPr>
                            </m:ctrlPr>
                          </m:fPr>
                          <m:num>
                            <m:r>
                              <a:rPr lang="en-GB" b="0" i="1" smtClean="0">
                                <a:solidFill>
                                  <a:schemeClr val="accent2"/>
                                </a:solidFill>
                                <a:latin typeface="Cambria Math"/>
                              </a:rPr>
                              <m:t>2</m:t>
                            </m:r>
                            <m:r>
                              <a:rPr lang="en-GB" b="0" i="1" smtClean="0">
                                <a:solidFill>
                                  <a:schemeClr val="accent2"/>
                                </a:solidFill>
                                <a:latin typeface="Cambria Math"/>
                                <a:ea typeface="Cambria Math"/>
                              </a:rPr>
                              <m:t>×600×800</m:t>
                            </m:r>
                          </m:num>
                          <m:den>
                            <m:r>
                              <a:rPr lang="en-GB" b="0" i="1" smtClean="0">
                                <a:solidFill>
                                  <a:schemeClr val="accent2"/>
                                </a:solidFill>
                                <a:latin typeface="Cambria Math"/>
                              </a:rPr>
                              <m:t>0.2</m:t>
                            </m:r>
                            <m:r>
                              <a:rPr lang="en-GB" b="0" i="1" smtClean="0">
                                <a:solidFill>
                                  <a:schemeClr val="accent2"/>
                                </a:solidFill>
                                <a:latin typeface="Cambria Math"/>
                                <a:ea typeface="Cambria Math"/>
                              </a:rPr>
                              <m:t>×29</m:t>
                            </m:r>
                          </m:den>
                        </m:f>
                      </m:e>
                    </m:rad>
                  </m:oMath>
                </a14:m>
                <a:r>
                  <a:rPr lang="en-GB" dirty="0">
                    <a:solidFill>
                      <a:schemeClr val="accent2"/>
                    </a:solidFill>
                  </a:rPr>
                  <a:t>  =406</a:t>
                </a:r>
              </a:p>
            </p:txBody>
          </p:sp>
        </mc:Choice>
        <mc:Fallback xmlns="">
          <p:sp>
            <p:nvSpPr>
              <p:cNvPr id="10" name="TextBox 9"/>
              <p:cNvSpPr txBox="1">
                <a:spLocks noRot="1" noChangeAspect="1" noMove="1" noResize="1" noEditPoints="1" noAdjustHandles="1" noChangeArrowheads="1" noChangeShapeType="1" noTextEdit="1"/>
              </p:cNvSpPr>
              <p:nvPr/>
            </p:nvSpPr>
            <p:spPr>
              <a:xfrm>
                <a:off x="2003821" y="3212976"/>
                <a:ext cx="3765390" cy="969176"/>
              </a:xfrm>
              <a:prstGeom prst="rect">
                <a:avLst/>
              </a:prstGeom>
              <a:blipFill rotWithShape="1">
                <a:blip r:embed="rId4"/>
                <a:stretch>
                  <a:fillRect r="-22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23728" y="4546431"/>
                <a:ext cx="3765390" cy="969176"/>
              </a:xfrm>
              <a:prstGeom prst="rect">
                <a:avLst/>
              </a:prstGeom>
              <a:noFill/>
            </p:spPr>
            <p:txBody>
              <a:bodyPr wrap="none" rtlCol="0">
                <a:spAutoFit/>
              </a:bodyPr>
              <a:lstStyle/>
              <a:p>
                <a14:m>
                  <m:oMath xmlns:m="http://schemas.openxmlformats.org/officeDocument/2006/math">
                    <m:sSubSup>
                      <m:sSubSupPr>
                        <m:ctrlPr>
                          <a:rPr lang="en-GB" i="1" smtClean="0">
                            <a:solidFill>
                              <a:schemeClr val="accent2"/>
                            </a:solidFill>
                            <a:latin typeface="Cambria Math" panose="02040503050406030204" pitchFamily="18" charset="0"/>
                          </a:rPr>
                        </m:ctrlPr>
                      </m:sSubSupPr>
                      <m:e>
                        <m:r>
                          <a:rPr lang="en-GB" b="0" i="1" smtClean="0">
                            <a:solidFill>
                              <a:schemeClr val="accent2"/>
                            </a:solidFill>
                            <a:latin typeface="Cambria Math"/>
                          </a:rPr>
                          <m:t>𝑄</m:t>
                        </m:r>
                      </m:e>
                      <m:sub>
                        <m:r>
                          <a:rPr lang="en-GB" b="0" i="1" smtClean="0">
                            <a:solidFill>
                              <a:schemeClr val="accent2"/>
                            </a:solidFill>
                            <a:latin typeface="Cambria Math"/>
                          </a:rPr>
                          <m:t>3</m:t>
                        </m:r>
                        <m:r>
                          <a:rPr lang="en-GB" b="0" i="1" baseline="30000" smtClean="0">
                            <a:solidFill>
                              <a:schemeClr val="accent2"/>
                            </a:solidFill>
                            <a:latin typeface="Cambria Math"/>
                          </a:rPr>
                          <m:t>∗</m:t>
                        </m:r>
                      </m:sub>
                      <m:sup/>
                    </m:sSubSup>
                    <m:r>
                      <a:rPr lang="en-GB" b="0" i="1" smtClean="0">
                        <a:solidFill>
                          <a:schemeClr val="accent2"/>
                        </a:solidFill>
                        <a:latin typeface="Cambria Math"/>
                      </a:rPr>
                      <m:t>=</m:t>
                    </m:r>
                    <m:rad>
                      <m:radPr>
                        <m:degHide m:val="on"/>
                        <m:ctrlPr>
                          <a:rPr lang="en-GB" b="0" i="1" smtClean="0">
                            <a:solidFill>
                              <a:schemeClr val="accent2"/>
                            </a:solidFill>
                            <a:latin typeface="Cambria Math" panose="02040503050406030204" pitchFamily="18" charset="0"/>
                          </a:rPr>
                        </m:ctrlPr>
                      </m:radPr>
                      <m:deg/>
                      <m:e>
                        <m:f>
                          <m:fPr>
                            <m:ctrlPr>
                              <a:rPr lang="en-GB" b="0" i="1" smtClean="0">
                                <a:solidFill>
                                  <a:schemeClr val="accent2"/>
                                </a:solidFill>
                                <a:latin typeface="Cambria Math" panose="02040503050406030204" pitchFamily="18" charset="0"/>
                              </a:rPr>
                            </m:ctrlPr>
                          </m:fPr>
                          <m:num>
                            <m:r>
                              <a:rPr lang="en-GB" b="0" i="1" smtClean="0">
                                <a:solidFill>
                                  <a:schemeClr val="accent2"/>
                                </a:solidFill>
                                <a:latin typeface="Cambria Math"/>
                              </a:rPr>
                              <m:t>2</m:t>
                            </m:r>
                            <m:r>
                              <a:rPr lang="en-GB" b="0" i="1" smtClean="0">
                                <a:solidFill>
                                  <a:schemeClr val="accent2"/>
                                </a:solidFill>
                                <a:latin typeface="Cambria Math"/>
                                <a:ea typeface="Cambria Math"/>
                              </a:rPr>
                              <m:t>×600×800</m:t>
                            </m:r>
                          </m:num>
                          <m:den>
                            <m:r>
                              <a:rPr lang="en-GB" b="0" i="1" smtClean="0">
                                <a:solidFill>
                                  <a:schemeClr val="accent2"/>
                                </a:solidFill>
                                <a:latin typeface="Cambria Math"/>
                              </a:rPr>
                              <m:t>0.2</m:t>
                            </m:r>
                            <m:r>
                              <a:rPr lang="en-GB" b="0" i="1" smtClean="0">
                                <a:solidFill>
                                  <a:schemeClr val="accent2"/>
                                </a:solidFill>
                                <a:latin typeface="Cambria Math"/>
                                <a:ea typeface="Cambria Math"/>
                              </a:rPr>
                              <m:t>×28</m:t>
                            </m:r>
                          </m:den>
                        </m:f>
                      </m:e>
                    </m:rad>
                  </m:oMath>
                </a14:m>
                <a:r>
                  <a:rPr lang="en-GB" dirty="0">
                    <a:solidFill>
                      <a:schemeClr val="accent2"/>
                    </a:solidFill>
                  </a:rPr>
                  <a:t>  =414</a:t>
                </a:r>
              </a:p>
            </p:txBody>
          </p:sp>
        </mc:Choice>
        <mc:Fallback xmlns="">
          <p:sp>
            <p:nvSpPr>
              <p:cNvPr id="11" name="TextBox 10"/>
              <p:cNvSpPr txBox="1">
                <a:spLocks noRot="1" noChangeAspect="1" noMove="1" noResize="1" noEditPoints="1" noAdjustHandles="1" noChangeArrowheads="1" noChangeShapeType="1" noTextEdit="1"/>
              </p:cNvSpPr>
              <p:nvPr/>
            </p:nvSpPr>
            <p:spPr>
              <a:xfrm>
                <a:off x="2123728" y="4546431"/>
                <a:ext cx="3765390" cy="969176"/>
              </a:xfrm>
              <a:prstGeom prst="rect">
                <a:avLst/>
              </a:prstGeom>
              <a:blipFill rotWithShape="1">
                <a:blip r:embed="rId5"/>
                <a:stretch>
                  <a:fillRect r="-2265"/>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685800" y="533400"/>
            <a:ext cx="7772400" cy="5562600"/>
          </a:xfrm>
        </p:spPr>
        <p:txBody>
          <a:bodyPr/>
          <a:lstStyle/>
          <a:p>
            <a:r>
              <a:rPr lang="en-GB" altLang="en-US">
                <a:solidFill>
                  <a:srgbClr val="FF0000"/>
                </a:solidFill>
              </a:rPr>
              <a:t>Step 2.</a:t>
            </a:r>
          </a:p>
          <a:p>
            <a:endParaRPr lang="en-GB" altLang="en-US"/>
          </a:p>
        </p:txBody>
      </p:sp>
      <p:sp>
        <p:nvSpPr>
          <p:cNvPr id="5939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F7AE9BB-9C40-47BE-81F6-2FAB80A4015A}" type="slidenum">
              <a:rPr lang="en-US" altLang="en-US" sz="1000">
                <a:solidFill>
                  <a:schemeClr val="tx1"/>
                </a:solidFill>
              </a:rPr>
              <a:pPr>
                <a:spcBef>
                  <a:spcPct val="0"/>
                </a:spcBef>
              </a:pPr>
              <a:t>56</a:t>
            </a:fld>
            <a:endParaRPr lang="en-US" altLang="en-US" sz="1000">
              <a:solidFill>
                <a:schemeClr val="tx1"/>
              </a:solidFill>
            </a:endParaRPr>
          </a:p>
        </p:txBody>
      </p:sp>
      <p:sp>
        <p:nvSpPr>
          <p:cNvPr id="6" name="TextBox 5"/>
          <p:cNvSpPr txBox="1">
            <a:spLocks noRot="1" noChangeAspect="1" noMove="1" noResize="1" noEditPoints="1" noAdjustHandles="1" noChangeArrowheads="1" noChangeShapeType="1" noTextEdit="1"/>
          </p:cNvSpPr>
          <p:nvPr/>
        </p:nvSpPr>
        <p:spPr>
          <a:xfrm>
            <a:off x="827584" y="1607267"/>
            <a:ext cx="7035259" cy="430887"/>
          </a:xfrm>
          <a:prstGeom prst="rect">
            <a:avLst/>
          </a:prstGeom>
          <a:blipFill rotWithShape="0">
            <a:blip r:embed="rId2"/>
            <a:stretch>
              <a:fillRect t="-25714" b="-50000"/>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798555" y="2531975"/>
            <a:ext cx="6820200" cy="861774"/>
          </a:xfrm>
          <a:prstGeom prst="rect">
            <a:avLst/>
          </a:prstGeom>
          <a:blipFill rotWithShape="0">
            <a:blip r:embed="rId3"/>
            <a:stretch>
              <a:fillRect t="-12676" b="-23944"/>
            </a:stretch>
          </a:blipFill>
        </p:spPr>
        <p:txBody>
          <a:bodyPr/>
          <a:lstStyle/>
          <a:p>
            <a:pPr>
              <a:defRPr/>
            </a:pPr>
            <a:r>
              <a:rPr lang="en-GB">
                <a:noFill/>
              </a:rPr>
              <a:t> </a:t>
            </a:r>
          </a:p>
        </p:txBody>
      </p:sp>
      <p:sp>
        <p:nvSpPr>
          <p:cNvPr id="12" name="TextBox 11"/>
          <p:cNvSpPr txBox="1">
            <a:spLocks noRot="1" noChangeAspect="1" noMove="1" noResize="1" noEditPoints="1" noAdjustHandles="1" noChangeArrowheads="1" noChangeShapeType="1" noTextEdit="1"/>
          </p:cNvSpPr>
          <p:nvPr/>
        </p:nvSpPr>
        <p:spPr>
          <a:xfrm>
            <a:off x="803997" y="3850949"/>
            <a:ext cx="6705297" cy="861774"/>
          </a:xfrm>
          <a:prstGeom prst="rect">
            <a:avLst/>
          </a:prstGeom>
          <a:blipFill rotWithShape="0">
            <a:blip r:embed="rId4"/>
            <a:stretch>
              <a:fillRect t="-12766" r="-2273" b="-24113"/>
            </a:stretch>
          </a:blipFill>
        </p:spPr>
        <p:txBody>
          <a:bodyPr/>
          <a:lstStyle/>
          <a:p>
            <a:pPr>
              <a:defRPr/>
            </a:pPr>
            <a:r>
              <a:rPr lang="en-GB">
                <a:no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304800"/>
            <a:ext cx="7772400" cy="5562600"/>
          </a:xfrm>
        </p:spPr>
        <p:txBody>
          <a:bodyPr/>
          <a:lstStyle/>
          <a:p>
            <a:pPr>
              <a:defRPr/>
            </a:pPr>
            <a:r>
              <a:rPr lang="en-GB" dirty="0">
                <a:solidFill>
                  <a:srgbClr val="FF0000"/>
                </a:solidFill>
              </a:rPr>
              <a:t>Step 3.</a:t>
            </a:r>
          </a:p>
          <a:p>
            <a:pPr>
              <a:defRPr/>
            </a:pPr>
            <a:endParaRPr lang="en-GB" dirty="0"/>
          </a:p>
          <a:p>
            <a:pPr>
              <a:defRPr/>
            </a:pPr>
            <a:endParaRPr lang="en-GB" dirty="0"/>
          </a:p>
          <a:p>
            <a:pPr>
              <a:defRPr/>
            </a:pPr>
            <a:endParaRPr lang="en-GB" dirty="0"/>
          </a:p>
          <a:p>
            <a:pPr>
              <a:defRPr/>
            </a:pPr>
            <a:endParaRPr lang="en-GB" dirty="0">
              <a:solidFill>
                <a:schemeClr val="accent6"/>
              </a:solidFill>
            </a:endParaRPr>
          </a:p>
          <a:p>
            <a:pPr>
              <a:defRPr/>
            </a:pPr>
            <a:endParaRPr lang="en-GB" dirty="0"/>
          </a:p>
          <a:p>
            <a:pPr>
              <a:defRPr/>
            </a:pPr>
            <a:endParaRPr lang="en-GB" dirty="0"/>
          </a:p>
          <a:p>
            <a:pPr>
              <a:defRPr/>
            </a:pPr>
            <a:endParaRPr lang="en-GB" dirty="0"/>
          </a:p>
          <a:p>
            <a:pPr>
              <a:defRPr/>
            </a:pPr>
            <a:endParaRPr lang="en-GB" dirty="0"/>
          </a:p>
          <a:p>
            <a:pPr>
              <a:defRPr/>
            </a:pPr>
            <a:endParaRPr lang="en-GB" sz="2800" dirty="0"/>
          </a:p>
          <a:p>
            <a:pPr>
              <a:defRPr/>
            </a:pPr>
            <a:r>
              <a:rPr lang="en-GB" sz="2800" dirty="0"/>
              <a:t>The optimal policy is 500! </a:t>
            </a:r>
          </a:p>
        </p:txBody>
      </p:sp>
      <p:sp>
        <p:nvSpPr>
          <p:cNvPr id="6041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15BFE2DD-B723-476C-8EB1-60F4295E3DEB}" type="slidenum">
              <a:rPr lang="en-US" altLang="en-US" sz="1000">
                <a:solidFill>
                  <a:schemeClr val="tx1"/>
                </a:solidFill>
              </a:rPr>
              <a:pPr>
                <a:spcBef>
                  <a:spcPct val="0"/>
                </a:spcBef>
              </a:pPr>
              <a:t>57</a:t>
            </a:fld>
            <a:endParaRPr lang="en-US" altLang="en-US" sz="1000">
              <a:solidFill>
                <a:schemeClr val="tx1"/>
              </a:solidFill>
            </a:endParaRPr>
          </a:p>
        </p:txBody>
      </p:sp>
      <p:sp>
        <p:nvSpPr>
          <p:cNvPr id="6" name="TextBox 5"/>
          <p:cNvSpPr txBox="1">
            <a:spLocks noRot="1" noChangeAspect="1" noMove="1" noResize="1" noEditPoints="1" noAdjustHandles="1" noChangeArrowheads="1" noChangeShapeType="1" noTextEdit="1"/>
          </p:cNvSpPr>
          <p:nvPr/>
        </p:nvSpPr>
        <p:spPr>
          <a:xfrm>
            <a:off x="674372" y="1050740"/>
            <a:ext cx="7965579" cy="1240340"/>
          </a:xfrm>
          <a:prstGeom prst="rect">
            <a:avLst/>
          </a:prstGeom>
          <a:blipFill rotWithShape="0">
            <a:blip r:embed="rId2"/>
            <a:stretch>
              <a:fillRect b="-16667"/>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603839" y="2620899"/>
            <a:ext cx="8106643" cy="1240340"/>
          </a:xfrm>
          <a:prstGeom prst="rect">
            <a:avLst/>
          </a:prstGeom>
          <a:blipFill rotWithShape="0">
            <a:blip r:embed="rId3"/>
            <a:stretch>
              <a:fillRect b="-17241"/>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761514" y="4378579"/>
            <a:ext cx="8364726" cy="1240340"/>
          </a:xfrm>
          <a:prstGeom prst="rect">
            <a:avLst/>
          </a:prstGeom>
          <a:blipFill rotWithShape="0">
            <a:blip r:embed="rId4"/>
            <a:stretch>
              <a:fillRect b="-16667"/>
            </a:stretch>
          </a:blipFill>
        </p:spPr>
        <p:txBody>
          <a:bodyPr/>
          <a:lstStyle/>
          <a:p>
            <a:pPr>
              <a:defRPr/>
            </a:pPr>
            <a:r>
              <a:rPr lang="en-GB">
                <a:no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a:t>Incremental Discount Case</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47" t="-1481"/>
            </a:stretch>
          </a:blipFill>
        </p:spPr>
        <p:txBody>
          <a:bodyPr/>
          <a:lstStyle/>
          <a:p>
            <a:pPr>
              <a:defRPr/>
            </a:pPr>
            <a:r>
              <a:rPr lang="en-GB">
                <a:noFill/>
              </a:rPr>
              <a:t> </a:t>
            </a:r>
          </a:p>
        </p:txBody>
      </p:sp>
      <p:sp>
        <p:nvSpPr>
          <p:cNvPr id="61444"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F0359B72-BB6E-4DCE-BED0-B90724A548DA}" type="slidenum">
              <a:rPr lang="en-US" altLang="en-US" sz="1000">
                <a:solidFill>
                  <a:schemeClr val="tx1"/>
                </a:solidFill>
              </a:rPr>
              <a:pPr>
                <a:spcBef>
                  <a:spcPct val="0"/>
                </a:spcBef>
              </a:pPr>
              <a:t>58</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533400"/>
            <a:ext cx="7772400" cy="5562600"/>
          </a:xfrm>
          <a:blipFill rotWithShape="0">
            <a:blip r:embed="rId2"/>
            <a:stretch>
              <a:fillRect l="-1647" t="-1206" r="-314"/>
            </a:stretch>
          </a:blipFill>
        </p:spPr>
        <p:txBody>
          <a:bodyPr/>
          <a:lstStyle/>
          <a:p>
            <a:pPr>
              <a:defRPr/>
            </a:pPr>
            <a:r>
              <a:rPr lang="en-GB">
                <a:noFill/>
              </a:rPr>
              <a:t> </a:t>
            </a:r>
          </a:p>
        </p:txBody>
      </p:sp>
      <p:sp>
        <p:nvSpPr>
          <p:cNvPr id="6246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B91FE1EE-343E-45CA-B4DD-D4ACAF2CF432}" type="slidenum">
              <a:rPr lang="en-US" altLang="en-US" sz="1000">
                <a:solidFill>
                  <a:schemeClr val="tx1"/>
                </a:solidFill>
              </a:rPr>
              <a:pPr>
                <a:spcBef>
                  <a:spcPct val="0"/>
                </a:spcBef>
              </a:pPr>
              <a:t>59</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341438"/>
            <a:ext cx="7772400" cy="4114800"/>
          </a:xfrm>
        </p:spPr>
        <p:txBody>
          <a:bodyPr/>
          <a:lstStyle/>
          <a:p>
            <a:pPr lvl="1">
              <a:defRPr/>
            </a:pPr>
            <a:endParaRPr lang="en-GB" i="1" dirty="0"/>
          </a:p>
          <a:p>
            <a:pPr marL="914400" lvl="1" indent="-457200">
              <a:buFont typeface="Wingdings" panose="05000000000000000000" pitchFamily="2" charset="2"/>
              <a:buChar char="Ø"/>
              <a:defRPr/>
            </a:pPr>
            <a:r>
              <a:rPr lang="en-GB" b="1" i="1" dirty="0"/>
              <a:t>Purchasing cost. </a:t>
            </a:r>
            <a:r>
              <a:rPr lang="en-GB" dirty="0"/>
              <a:t>A discount or price break when the order quantity reaches certain level.</a:t>
            </a:r>
            <a:endParaRPr lang="en-GB" sz="1400" dirty="0"/>
          </a:p>
          <a:p>
            <a:pPr marL="914400" lvl="1" indent="-457200">
              <a:buFont typeface="Wingdings" panose="05000000000000000000" pitchFamily="2" charset="2"/>
              <a:buChar char="Ø"/>
              <a:defRPr/>
            </a:pPr>
            <a:endParaRPr lang="en-GB" i="1" dirty="0"/>
          </a:p>
          <a:p>
            <a:pPr marL="914400" lvl="1" indent="-457200">
              <a:buFont typeface="Wingdings" panose="05000000000000000000" pitchFamily="2" charset="2"/>
              <a:buChar char="Ø"/>
              <a:defRPr/>
            </a:pPr>
            <a:r>
              <a:rPr lang="en-GB" b="1" i="1" dirty="0"/>
              <a:t>Shortage cost.</a:t>
            </a:r>
            <a:r>
              <a:rPr lang="en-GB" b="1" dirty="0"/>
              <a:t> </a:t>
            </a:r>
            <a:r>
              <a:rPr lang="en-GB" dirty="0"/>
              <a:t>It is a penalty when stock is run out (e.g. lost of customers goodwill and potential loss of income).</a:t>
            </a:r>
            <a:endParaRPr lang="en-GB" sz="1400" dirty="0"/>
          </a:p>
          <a:p>
            <a:pPr>
              <a:defRPr/>
            </a:pPr>
            <a:endParaRPr lang="en-GB" dirty="0"/>
          </a:p>
        </p:txBody>
      </p:sp>
      <p:sp>
        <p:nvSpPr>
          <p:cNvPr id="921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82E5D81-5D88-4ED3-A3E5-079018115D6F}" type="slidenum">
              <a:rPr lang="en-US" altLang="en-US" sz="1000">
                <a:solidFill>
                  <a:schemeClr val="tx1"/>
                </a:solidFill>
              </a:rPr>
              <a:pPr>
                <a:spcBef>
                  <a:spcPct val="0"/>
                </a:spcBef>
              </a:pPr>
              <a:t>6</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76200"/>
            <a:ext cx="7772400" cy="6019800"/>
          </a:xfrm>
          <a:blipFill rotWithShape="0">
            <a:blip r:embed="rId2"/>
            <a:stretch>
              <a:fillRect l="-2039" t="-1418"/>
            </a:stretch>
          </a:blipFill>
        </p:spPr>
        <p:txBody>
          <a:bodyPr/>
          <a:lstStyle/>
          <a:p>
            <a:pPr>
              <a:defRPr/>
            </a:pPr>
            <a:r>
              <a:rPr lang="en-GB">
                <a:noFill/>
              </a:rPr>
              <a:t> </a:t>
            </a:r>
          </a:p>
        </p:txBody>
      </p:sp>
      <p:sp>
        <p:nvSpPr>
          <p:cNvPr id="6349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EF1A5AC3-134F-43F3-AC2C-7A857C3E76FD}" type="slidenum">
              <a:rPr lang="en-US" altLang="en-US" sz="1000">
                <a:solidFill>
                  <a:schemeClr val="tx1"/>
                </a:solidFill>
              </a:rPr>
              <a:pPr>
                <a:spcBef>
                  <a:spcPct val="0"/>
                </a:spcBef>
              </a:pPr>
              <a:t>60</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76200"/>
            <a:ext cx="7772400" cy="6019800"/>
          </a:xfrm>
          <a:blipFill rotWithShape="0">
            <a:blip r:embed="rId2"/>
            <a:stretch>
              <a:fillRect l="-2039" t="-1418"/>
            </a:stretch>
          </a:blipFill>
        </p:spPr>
        <p:txBody>
          <a:bodyPr/>
          <a:lstStyle/>
          <a:p>
            <a:pPr>
              <a:defRPr/>
            </a:pPr>
            <a:r>
              <a:rPr lang="en-GB">
                <a:noFill/>
              </a:rPr>
              <a:t> </a:t>
            </a:r>
          </a:p>
        </p:txBody>
      </p:sp>
      <p:sp>
        <p:nvSpPr>
          <p:cNvPr id="64515"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1B680E13-4729-47F3-BE13-6C8CE6CAEE0D}" type="slidenum">
              <a:rPr lang="en-US" altLang="en-US" sz="1000">
                <a:solidFill>
                  <a:schemeClr val="tx1"/>
                </a:solidFill>
              </a:rPr>
              <a:pPr>
                <a:spcBef>
                  <a:spcPct val="0"/>
                </a:spcBef>
              </a:pPr>
              <a:t>61</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76200"/>
            <a:ext cx="7772400" cy="6019800"/>
          </a:xfrm>
          <a:blipFill rotWithShape="0">
            <a:blip r:embed="rId2"/>
            <a:stretch>
              <a:fillRect l="-2039" t="-1418"/>
            </a:stretch>
          </a:blipFill>
        </p:spPr>
        <p:txBody>
          <a:bodyPr/>
          <a:lstStyle/>
          <a:p>
            <a:pPr>
              <a:defRPr/>
            </a:pPr>
            <a:r>
              <a:rPr lang="en-GB">
                <a:noFill/>
              </a:rPr>
              <a:t> </a:t>
            </a:r>
          </a:p>
        </p:txBody>
      </p:sp>
      <p:sp>
        <p:nvSpPr>
          <p:cNvPr id="65539"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EA84BA9D-298D-4320-B7C1-46117765C2B6}" type="slidenum">
              <a:rPr lang="en-US" altLang="en-US" sz="1000">
                <a:solidFill>
                  <a:schemeClr val="tx1"/>
                </a:solidFill>
              </a:rPr>
              <a:pPr>
                <a:spcBef>
                  <a:spcPct val="0"/>
                </a:spcBef>
              </a:pPr>
              <a:t>62</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85800" y="533400"/>
            <a:ext cx="7772400" cy="5562600"/>
          </a:xfrm>
          <a:blipFill rotWithShape="0">
            <a:blip r:embed="rId3"/>
            <a:stretch>
              <a:fillRect l="-2039" t="-1535"/>
            </a:stretch>
          </a:blipFill>
        </p:spPr>
        <p:txBody>
          <a:bodyPr/>
          <a:lstStyle/>
          <a:p>
            <a:pPr>
              <a:defRPr/>
            </a:pPr>
            <a:r>
              <a:rPr lang="en-GB">
                <a:noFill/>
              </a:rPr>
              <a:t> </a:t>
            </a:r>
          </a:p>
        </p:txBody>
      </p:sp>
      <p:sp>
        <p:nvSpPr>
          <p:cNvPr id="6656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74938CB4-7C33-4E98-BD54-F1E572E02BDF}" type="slidenum">
              <a:rPr lang="en-US" altLang="en-US" sz="1000">
                <a:solidFill>
                  <a:schemeClr val="tx1"/>
                </a:solidFill>
              </a:rPr>
              <a:pPr>
                <a:spcBef>
                  <a:spcPct val="0"/>
                </a:spcBef>
              </a:pPr>
              <a:t>63</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82FDE6F3-EBEA-43FE-AFF3-A1BC9872A66B}" type="slidenum">
              <a:rPr lang="en-US" altLang="en-US" sz="1000">
                <a:solidFill>
                  <a:schemeClr val="tx1"/>
                </a:solidFill>
              </a:rPr>
              <a:pPr>
                <a:spcBef>
                  <a:spcPct val="0"/>
                </a:spcBef>
              </a:pPr>
              <a:t>64</a:t>
            </a:fld>
            <a:endParaRPr lang="en-US" altLang="en-US" sz="1000">
              <a:solidFill>
                <a:schemeClr val="tx1"/>
              </a:solidFill>
            </a:endParaRPr>
          </a:p>
        </p:txBody>
      </p:sp>
      <p:sp>
        <p:nvSpPr>
          <p:cNvPr id="320514" name="Rectangle 2"/>
          <p:cNvSpPr>
            <a:spLocks noGrp="1" noChangeArrowheads="1"/>
          </p:cNvSpPr>
          <p:nvPr>
            <p:ph type="title"/>
          </p:nvPr>
        </p:nvSpPr>
        <p:spPr>
          <a:xfrm>
            <a:off x="762000" y="609600"/>
            <a:ext cx="7772400" cy="1666875"/>
          </a:xfrm>
        </p:spPr>
        <p:txBody>
          <a:bodyPr/>
          <a:lstStyle/>
          <a:p>
            <a:pPr marL="838200" indent="-838200"/>
            <a:r>
              <a:rPr lang="en-GB" altLang="en-US"/>
              <a:t> 1.5 Production and inventory control problem</a:t>
            </a:r>
            <a:br>
              <a:rPr lang="en-GB" altLang="en-US"/>
            </a:br>
            <a:endParaRPr lang="en-GB" altLang="en-US"/>
          </a:p>
        </p:txBody>
      </p:sp>
      <p:sp>
        <p:nvSpPr>
          <p:cNvPr id="320515" name="Text Box 3"/>
          <p:cNvSpPr txBox="1">
            <a:spLocks noChangeArrowheads="1"/>
          </p:cNvSpPr>
          <p:nvPr/>
        </p:nvSpPr>
        <p:spPr bwMode="auto">
          <a:xfrm>
            <a:off x="762000" y="2362200"/>
            <a:ext cx="8389938"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We consider an inventory control problem over a time </a:t>
            </a:r>
          </a:p>
          <a:p>
            <a:pPr>
              <a:buClr>
                <a:schemeClr val="tx1"/>
              </a:buClr>
              <a:buFont typeface="Symbol" pitchFamily="18" charset="2"/>
              <a:buNone/>
            </a:pPr>
            <a:r>
              <a:rPr lang="en-GB" altLang="en-US" sz="2800"/>
              <a:t>horizon which is divided into a fixed number of time </a:t>
            </a:r>
          </a:p>
          <a:p>
            <a:pPr>
              <a:buClr>
                <a:schemeClr val="tx1"/>
              </a:buClr>
              <a:buFont typeface="Symbol" pitchFamily="18" charset="2"/>
              <a:buNone/>
            </a:pPr>
            <a:r>
              <a:rPr lang="en-GB" altLang="en-US" sz="2800"/>
              <a:t>periods, demand at each period is  stochastic and a </a:t>
            </a:r>
          </a:p>
          <a:p>
            <a:pPr>
              <a:buClr>
                <a:schemeClr val="tx1"/>
              </a:buClr>
              <a:buFont typeface="Symbol" pitchFamily="18" charset="2"/>
              <a:buNone/>
            </a:pPr>
            <a:r>
              <a:rPr lang="en-GB" altLang="en-US" sz="2800"/>
              <a:t>decision on production has to be made the beginning of </a:t>
            </a:r>
          </a:p>
          <a:p>
            <a:pPr>
              <a:buClr>
                <a:schemeClr val="tx1"/>
              </a:buClr>
              <a:buFont typeface="Symbol" pitchFamily="18" charset="2"/>
              <a:buNone/>
            </a:pPr>
            <a:r>
              <a:rPr lang="en-GB" altLang="en-US" sz="2800"/>
              <a:t>each time period before realization of demand. Inventory</a:t>
            </a:r>
          </a:p>
          <a:p>
            <a:pPr>
              <a:buClr>
                <a:schemeClr val="tx1"/>
              </a:buClr>
              <a:buFont typeface="Symbol" pitchFamily="18" charset="2"/>
              <a:buNone/>
            </a:pPr>
            <a:r>
              <a:rPr lang="en-GB" altLang="en-US" sz="2800"/>
              <a:t>may be left from one time period to the next but all items</a:t>
            </a:r>
          </a:p>
          <a:p>
            <a:pPr>
              <a:buClr>
                <a:schemeClr val="tx1"/>
              </a:buClr>
              <a:buFont typeface="Symbol" pitchFamily="18" charset="2"/>
              <a:buNone/>
            </a:pPr>
            <a:r>
              <a:rPr lang="en-GB" altLang="en-US" sz="2800"/>
              <a:t>at the end of the time period must be disposed.</a:t>
            </a:r>
          </a:p>
          <a:p>
            <a:pPr>
              <a:buClr>
                <a:schemeClr val="tx1"/>
              </a:buClr>
              <a:buFont typeface="Symbol" pitchFamily="18" charset="2"/>
              <a:buNone/>
            </a:pPr>
            <a:r>
              <a:rPr lang="en-GB" altLang="en-US" sz="280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 calcmode="lin" valueType="num">
                                      <p:cBhvr additive="base">
                                        <p:cTn id="7" dur="500" fill="hold"/>
                                        <p:tgtEl>
                                          <p:spTgt spid="320514"/>
                                        </p:tgtEl>
                                        <p:attrNameLst>
                                          <p:attrName>ppt_x</p:attrName>
                                        </p:attrNameLst>
                                      </p:cBhvr>
                                      <p:tavLst>
                                        <p:tav tm="0">
                                          <p:val>
                                            <p:strVal val="0-#ppt_w/2"/>
                                          </p:val>
                                        </p:tav>
                                        <p:tav tm="100000">
                                          <p:val>
                                            <p:strVal val="#ppt_x"/>
                                          </p:val>
                                        </p:tav>
                                      </p:tavLst>
                                    </p:anim>
                                    <p:anim calcmode="lin" valueType="num">
                                      <p:cBhvr additive="base">
                                        <p:cTn id="8" dur="500" fill="hold"/>
                                        <p:tgtEl>
                                          <p:spTgt spid="320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5"/>
                                        </p:tgtEl>
                                        <p:attrNameLst>
                                          <p:attrName>style.visibility</p:attrName>
                                        </p:attrNameLst>
                                      </p:cBhvr>
                                      <p:to>
                                        <p:strVal val="visible"/>
                                      </p:to>
                                    </p:set>
                                    <p:anim calcmode="lin" valueType="num">
                                      <p:cBhvr additive="base">
                                        <p:cTn id="13" dur="500" fill="hold"/>
                                        <p:tgtEl>
                                          <p:spTgt spid="320515"/>
                                        </p:tgtEl>
                                        <p:attrNameLst>
                                          <p:attrName>ppt_x</p:attrName>
                                        </p:attrNameLst>
                                      </p:cBhvr>
                                      <p:tavLst>
                                        <p:tav tm="0">
                                          <p:val>
                                            <p:strVal val="0-#ppt_w/2"/>
                                          </p:val>
                                        </p:tav>
                                        <p:tav tm="100000">
                                          <p:val>
                                            <p:strVal val="#ppt_x"/>
                                          </p:val>
                                        </p:tav>
                                      </p:tavLst>
                                    </p:anim>
                                    <p:anim calcmode="lin" valueType="num">
                                      <p:cBhvr additive="base">
                                        <p:cTn id="14" dur="500" fill="hold"/>
                                        <p:tgtEl>
                                          <p:spTgt spid="320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autoUpdateAnimBg="0"/>
      <p:bldP spid="32051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DDBE694E-EA17-4FF5-BC56-77AF0A2E66F8}" type="slidenum">
              <a:rPr lang="en-US" altLang="en-US" sz="1000">
                <a:solidFill>
                  <a:schemeClr val="tx1"/>
                </a:solidFill>
              </a:rPr>
              <a:pPr>
                <a:spcBef>
                  <a:spcPct val="0"/>
                </a:spcBef>
              </a:pPr>
              <a:t>65</a:t>
            </a:fld>
            <a:endParaRPr lang="en-US" altLang="en-US" sz="1000">
              <a:solidFill>
                <a:schemeClr val="tx1"/>
              </a:solidFill>
            </a:endParaRPr>
          </a:p>
        </p:txBody>
      </p:sp>
      <p:sp>
        <p:nvSpPr>
          <p:cNvPr id="69635" name="Text Box 2"/>
          <p:cNvSpPr txBox="1">
            <a:spLocks noChangeArrowheads="1"/>
          </p:cNvSpPr>
          <p:nvPr/>
        </p:nvSpPr>
        <p:spPr bwMode="auto">
          <a:xfrm>
            <a:off x="822325" y="676275"/>
            <a:ext cx="6618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Example </a:t>
            </a:r>
            <a:r>
              <a:rPr lang="en-GB" altLang="en-US" sz="2800"/>
              <a:t>(Probabilistic production planning)</a:t>
            </a:r>
            <a:r>
              <a:rPr lang="en-GB" altLang="en-US" sz="2800">
                <a:solidFill>
                  <a:srgbClr val="FF0000"/>
                </a:solidFill>
              </a:rPr>
              <a:t> </a:t>
            </a:r>
          </a:p>
        </p:txBody>
      </p:sp>
      <p:sp>
        <p:nvSpPr>
          <p:cNvPr id="69636" name="Text Box 3"/>
          <p:cNvSpPr txBox="1">
            <a:spLocks noChangeArrowheads="1"/>
          </p:cNvSpPr>
          <p:nvPr/>
        </p:nvSpPr>
        <p:spPr bwMode="auto">
          <a:xfrm>
            <a:off x="898525" y="1590675"/>
            <a:ext cx="7712075"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400" dirty="0"/>
              <a:t>Consider the following three-period inventory problem. At the beginning of each period a firm must determine how many units should be produced during the current period. During a period in which </a:t>
            </a:r>
            <a:r>
              <a:rPr lang="en-GB" altLang="en-US" sz="2400" dirty="0">
                <a:solidFill>
                  <a:srgbClr val="FF0000"/>
                </a:solidFill>
              </a:rPr>
              <a:t>x</a:t>
            </a:r>
            <a:r>
              <a:rPr lang="en-GB" altLang="en-US" sz="2400" dirty="0"/>
              <a:t> units are produced, a production cost of </a:t>
            </a:r>
            <a:r>
              <a:rPr lang="en-GB" altLang="en-US" sz="2400" dirty="0">
                <a:solidFill>
                  <a:srgbClr val="FF0000"/>
                </a:solidFill>
              </a:rPr>
              <a:t>c(x)</a:t>
            </a:r>
            <a:r>
              <a:rPr lang="en-GB" altLang="en-US" sz="2400" dirty="0"/>
              <a:t> is incurred, where </a:t>
            </a:r>
            <a:r>
              <a:rPr lang="en-GB" altLang="en-US" sz="2400" dirty="0">
                <a:solidFill>
                  <a:srgbClr val="FF0000"/>
                </a:solidFill>
              </a:rPr>
              <a:t>c(0)=0</a:t>
            </a:r>
            <a:r>
              <a:rPr lang="en-GB" altLang="en-US" sz="2400" dirty="0"/>
              <a:t>, and for </a:t>
            </a:r>
            <a:r>
              <a:rPr lang="en-GB" altLang="en-US" sz="2400" dirty="0">
                <a:solidFill>
                  <a:srgbClr val="FF0000"/>
                </a:solidFill>
              </a:rPr>
              <a:t>x&gt;0</a:t>
            </a:r>
            <a:r>
              <a:rPr lang="en-GB" altLang="en-US" sz="2400" dirty="0"/>
              <a:t>, </a:t>
            </a:r>
            <a:r>
              <a:rPr lang="en-GB" altLang="en-US" sz="2400" dirty="0">
                <a:solidFill>
                  <a:srgbClr val="FF0000"/>
                </a:solidFill>
              </a:rPr>
              <a:t>c(x)=3+2x</a:t>
            </a:r>
            <a:r>
              <a:rPr lang="en-GB" altLang="en-US" sz="2400" dirty="0"/>
              <a:t>. Production during each period is limited to at most </a:t>
            </a:r>
            <a:r>
              <a:rPr lang="en-GB" altLang="en-US" sz="2400" dirty="0">
                <a:solidFill>
                  <a:srgbClr val="FF0000"/>
                </a:solidFill>
              </a:rPr>
              <a:t>4 </a:t>
            </a:r>
            <a:r>
              <a:rPr lang="en-GB" altLang="en-US" sz="2400" dirty="0"/>
              <a:t>units. After production occurs, the period’s demand is observed. Each period’s demand is equally likely to be </a:t>
            </a:r>
            <a:r>
              <a:rPr lang="en-GB" altLang="en-US" sz="2400" dirty="0">
                <a:solidFill>
                  <a:srgbClr val="FF0000"/>
                </a:solidFill>
              </a:rPr>
              <a:t>1</a:t>
            </a:r>
            <a:r>
              <a:rPr lang="en-GB" altLang="en-US" sz="2400" dirty="0"/>
              <a:t> or </a:t>
            </a:r>
            <a:r>
              <a:rPr lang="en-GB" altLang="en-US" sz="2400" dirty="0">
                <a:solidFill>
                  <a:srgbClr val="FF0000"/>
                </a:solidFill>
              </a:rPr>
              <a:t>2</a:t>
            </a:r>
            <a:r>
              <a:rPr lang="en-GB" altLang="en-US" sz="2400" dirty="0"/>
              <a:t> units. After meeting the current period’s demand out of the current production and inventory, the firm’s end-of-period inventory is evaluated and a holding cost of </a:t>
            </a:r>
            <a:r>
              <a:rPr lang="en-GB" altLang="en-US" sz="2400" dirty="0">
                <a:solidFill>
                  <a:srgbClr val="FF0000"/>
                </a:solidFill>
              </a:rPr>
              <a:t>1</a:t>
            </a:r>
            <a:r>
              <a:rPr lang="en-GB" altLang="en-US" sz="2400" dirty="0"/>
              <a:t> per unit is assessed. Because of limited capacity the inventory at the end of each period cannot exceed </a:t>
            </a:r>
            <a:r>
              <a:rPr lang="en-GB" altLang="en-US" sz="2400" dirty="0">
                <a:solidFill>
                  <a:srgbClr val="FF0000"/>
                </a:solidFill>
              </a:rPr>
              <a:t>3</a:t>
            </a:r>
            <a:r>
              <a:rPr lang="en-GB" altLang="en-US" sz="2400" dirty="0"/>
              <a:t> units.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CF6FFFCF-DEE4-471D-A186-0561A0A5A0D9}" type="slidenum">
              <a:rPr lang="en-US" altLang="en-US" sz="1000">
                <a:solidFill>
                  <a:schemeClr val="tx1"/>
                </a:solidFill>
              </a:rPr>
              <a:pPr>
                <a:spcBef>
                  <a:spcPct val="0"/>
                </a:spcBef>
              </a:pPr>
              <a:t>66</a:t>
            </a:fld>
            <a:endParaRPr lang="en-US" altLang="en-US" sz="1000">
              <a:solidFill>
                <a:schemeClr val="tx1"/>
              </a:solidFill>
            </a:endParaRPr>
          </a:p>
        </p:txBody>
      </p:sp>
      <p:sp>
        <p:nvSpPr>
          <p:cNvPr id="70659" name="Text Box 2"/>
          <p:cNvSpPr txBox="1">
            <a:spLocks noChangeArrowheads="1"/>
          </p:cNvSpPr>
          <p:nvPr/>
        </p:nvSpPr>
        <p:spPr bwMode="auto">
          <a:xfrm>
            <a:off x="684213" y="836613"/>
            <a:ext cx="77120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400"/>
              <a:t>It is required that all</a:t>
            </a:r>
            <a:r>
              <a:rPr lang="en-GB" altLang="en-US" sz="2400">
                <a:solidFill>
                  <a:srgbClr val="FF0000"/>
                </a:solidFill>
              </a:rPr>
              <a:t> </a:t>
            </a:r>
            <a:r>
              <a:rPr lang="en-GB" altLang="en-US" sz="2400"/>
              <a:t>demand be met on time. Any inventory on hand at the end of period </a:t>
            </a:r>
            <a:r>
              <a:rPr lang="en-GB" altLang="en-US" sz="2400">
                <a:solidFill>
                  <a:srgbClr val="FF0000"/>
                </a:solidFill>
              </a:rPr>
              <a:t>3</a:t>
            </a:r>
            <a:r>
              <a:rPr lang="en-GB" altLang="en-US" sz="2400"/>
              <a:t> can be sold at </a:t>
            </a:r>
            <a:r>
              <a:rPr lang="en-GB" altLang="en-US" sz="2400">
                <a:solidFill>
                  <a:srgbClr val="FF0000"/>
                </a:solidFill>
              </a:rPr>
              <a:t>2</a:t>
            </a:r>
            <a:r>
              <a:rPr lang="en-GB" altLang="en-US" sz="2400"/>
              <a:t> per unit. At the beginning of period 1 the firm has </a:t>
            </a:r>
            <a:r>
              <a:rPr lang="en-GB" altLang="en-US" sz="2400">
                <a:solidFill>
                  <a:srgbClr val="FF0000"/>
                </a:solidFill>
              </a:rPr>
              <a:t>1</a:t>
            </a:r>
            <a:r>
              <a:rPr lang="en-GB" altLang="en-US" sz="2400"/>
              <a:t> unit of inventory. Use dynamic programming to determine a production policy that minimizes the expected net cost incurred during the three periods.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xfrm>
            <a:off x="7162800" y="38100"/>
            <a:ext cx="1905000" cy="457200"/>
          </a:xfrm>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D0D9A16-DD0F-4CA8-BC78-5D17ECFD5D45}" type="slidenum">
              <a:rPr lang="en-US" altLang="en-US" sz="1000">
                <a:solidFill>
                  <a:schemeClr val="tx1"/>
                </a:solidFill>
              </a:rPr>
              <a:pPr>
                <a:spcBef>
                  <a:spcPct val="0"/>
                </a:spcBef>
              </a:pPr>
              <a:t>67</a:t>
            </a:fld>
            <a:endParaRPr lang="en-US" altLang="en-US" sz="1000">
              <a:solidFill>
                <a:schemeClr val="tx1"/>
              </a:solidFill>
            </a:endParaRPr>
          </a:p>
        </p:txBody>
      </p:sp>
      <p:graphicFrame>
        <p:nvGraphicFramePr>
          <p:cNvPr id="329732" name="Object 4"/>
          <p:cNvGraphicFramePr>
            <a:graphicFrameLocks noChangeAspect="1"/>
          </p:cNvGraphicFramePr>
          <p:nvPr/>
        </p:nvGraphicFramePr>
        <p:xfrm>
          <a:off x="342900" y="2738438"/>
          <a:ext cx="8456613" cy="674687"/>
        </p:xfrm>
        <a:graphic>
          <a:graphicData uri="http://schemas.openxmlformats.org/presentationml/2006/ole">
            <mc:AlternateContent xmlns:mc="http://schemas.openxmlformats.org/markup-compatibility/2006">
              <mc:Choice xmlns:v="urn:schemas-microsoft-com:vml" Requires="v">
                <p:oleObj name="Equation" r:id="rId2" imgW="3048000" imgH="279400" progId="Equation.3">
                  <p:embed/>
                </p:oleObj>
              </mc:Choice>
              <mc:Fallback>
                <p:oleObj name="Equation" r:id="rId2" imgW="3048000" imgH="279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738438"/>
                        <a:ext cx="8456613"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733" name="Text Box 5"/>
          <p:cNvSpPr txBox="1">
            <a:spLocks noChangeArrowheads="1"/>
          </p:cNvSpPr>
          <p:nvPr/>
        </p:nvSpPr>
        <p:spPr bwMode="auto">
          <a:xfrm>
            <a:off x="487363" y="938213"/>
            <a:ext cx="657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Let</a:t>
            </a:r>
          </a:p>
        </p:txBody>
      </p:sp>
      <p:graphicFrame>
        <p:nvGraphicFramePr>
          <p:cNvPr id="329734" name="Object 6"/>
          <p:cNvGraphicFramePr>
            <a:graphicFrameLocks noChangeAspect="1"/>
          </p:cNvGraphicFramePr>
          <p:nvPr/>
        </p:nvGraphicFramePr>
        <p:xfrm>
          <a:off x="1174750" y="914400"/>
          <a:ext cx="806450" cy="595313"/>
        </p:xfrm>
        <a:graphic>
          <a:graphicData uri="http://schemas.openxmlformats.org/presentationml/2006/ole">
            <mc:AlternateContent xmlns:mc="http://schemas.openxmlformats.org/markup-compatibility/2006">
              <mc:Choice xmlns:v="urn:schemas-microsoft-com:vml" Requires="v">
                <p:oleObj name="Equation" r:id="rId4" imgW="317362" imgH="228501" progId="Equation.3">
                  <p:embed/>
                </p:oleObj>
              </mc:Choice>
              <mc:Fallback>
                <p:oleObj name="Equation" r:id="rId4" imgW="317362" imgH="228501"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0" y="914400"/>
                        <a:ext cx="80645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735" name="Text Box 7"/>
          <p:cNvSpPr txBox="1">
            <a:spLocks noChangeArrowheads="1"/>
          </p:cNvSpPr>
          <p:nvPr/>
        </p:nvSpPr>
        <p:spPr bwMode="auto">
          <a:xfrm>
            <a:off x="1906588" y="908050"/>
            <a:ext cx="7105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denote the minimum expected next cost incurred</a:t>
            </a:r>
            <a:endParaRPr lang="en-US" altLang="en-US" sz="2800">
              <a:solidFill>
                <a:srgbClr val="FF0000"/>
              </a:solidFill>
            </a:endParaRPr>
          </a:p>
        </p:txBody>
      </p:sp>
      <p:sp>
        <p:nvSpPr>
          <p:cNvPr id="329736" name="Text Box 8"/>
          <p:cNvSpPr txBox="1">
            <a:spLocks noChangeArrowheads="1"/>
          </p:cNvSpPr>
          <p:nvPr/>
        </p:nvSpPr>
        <p:spPr bwMode="auto">
          <a:xfrm>
            <a:off x="539750" y="1484313"/>
            <a:ext cx="706596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during periods t, t+1,…,3 when inventory at the </a:t>
            </a:r>
          </a:p>
          <a:p>
            <a:pPr>
              <a:buClr>
                <a:schemeClr val="tx1"/>
              </a:buClr>
              <a:buFont typeface="Symbol" pitchFamily="18" charset="2"/>
              <a:buNone/>
            </a:pPr>
            <a:r>
              <a:rPr lang="en-GB" altLang="en-US" sz="2800"/>
              <a:t>beginning of period </a:t>
            </a:r>
            <a:r>
              <a:rPr lang="en-GB" altLang="en-US" sz="2800">
                <a:solidFill>
                  <a:srgbClr val="FF0000"/>
                </a:solidFill>
              </a:rPr>
              <a:t>t</a:t>
            </a:r>
            <a:r>
              <a:rPr lang="en-GB" altLang="en-US" sz="2800"/>
              <a:t> is </a:t>
            </a:r>
            <a:r>
              <a:rPr lang="en-GB" altLang="en-US" sz="2800">
                <a:solidFill>
                  <a:srgbClr val="FF0000"/>
                </a:solidFill>
              </a:rPr>
              <a:t>i</a:t>
            </a:r>
            <a:r>
              <a:rPr lang="en-GB" altLang="en-US" sz="2800"/>
              <a:t>. Then</a:t>
            </a:r>
            <a:endParaRPr lang="en-US" altLang="en-US" sz="2800"/>
          </a:p>
        </p:txBody>
      </p:sp>
      <p:graphicFrame>
        <p:nvGraphicFramePr>
          <p:cNvPr id="329737" name="Object 9"/>
          <p:cNvGraphicFramePr>
            <a:graphicFrameLocks noChangeAspect="1"/>
          </p:cNvGraphicFramePr>
          <p:nvPr/>
        </p:nvGraphicFramePr>
        <p:xfrm>
          <a:off x="2376488" y="3314700"/>
          <a:ext cx="6235700" cy="490538"/>
        </p:xfrm>
        <a:graphic>
          <a:graphicData uri="http://schemas.openxmlformats.org/presentationml/2006/ole">
            <mc:AlternateContent xmlns:mc="http://schemas.openxmlformats.org/markup-compatibility/2006">
              <mc:Choice xmlns:v="urn:schemas-microsoft-com:vml" Requires="v">
                <p:oleObj name="Equation" r:id="rId6" imgW="2247900" imgH="203200" progId="Equation.3">
                  <p:embed/>
                </p:oleObj>
              </mc:Choice>
              <mc:Fallback>
                <p:oleObj name="Equation" r:id="rId6" imgW="2247900" imgH="2032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488" y="3314700"/>
                        <a:ext cx="62357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738" name="Text Box 10"/>
          <p:cNvSpPr txBox="1">
            <a:spLocks noChangeArrowheads="1"/>
          </p:cNvSpPr>
          <p:nvPr/>
        </p:nvSpPr>
        <p:spPr bwMode="auto">
          <a:xfrm>
            <a:off x="684213" y="4797425"/>
            <a:ext cx="1584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Note</a:t>
            </a:r>
            <a:r>
              <a:rPr lang="en-GB" altLang="en-US" sz="2800">
                <a:solidFill>
                  <a:srgbClr val="FF0000"/>
                </a:solidFill>
              </a:rPr>
              <a:t> </a:t>
            </a:r>
            <a:r>
              <a:rPr lang="en-GB" altLang="en-US" sz="2800"/>
              <a:t>that</a:t>
            </a:r>
            <a:r>
              <a:rPr lang="en-GB" altLang="en-US" sz="2800">
                <a:solidFill>
                  <a:srgbClr val="FF0000"/>
                </a:solidFill>
              </a:rPr>
              <a:t> </a:t>
            </a:r>
            <a:endParaRPr lang="en-US" altLang="en-US" sz="2800">
              <a:solidFill>
                <a:srgbClr val="FF0000"/>
              </a:solidFill>
            </a:endParaRPr>
          </a:p>
        </p:txBody>
      </p:sp>
      <p:graphicFrame>
        <p:nvGraphicFramePr>
          <p:cNvPr id="329739" name="Object 11"/>
          <p:cNvGraphicFramePr>
            <a:graphicFrameLocks noChangeAspect="1"/>
          </p:cNvGraphicFramePr>
          <p:nvPr/>
        </p:nvGraphicFramePr>
        <p:xfrm>
          <a:off x="2195513" y="4843463"/>
          <a:ext cx="4087812" cy="490537"/>
        </p:xfrm>
        <a:graphic>
          <a:graphicData uri="http://schemas.openxmlformats.org/presentationml/2006/ole">
            <mc:AlternateContent xmlns:mc="http://schemas.openxmlformats.org/markup-compatibility/2006">
              <mc:Choice xmlns:v="urn:schemas-microsoft-com:vml" Requires="v">
                <p:oleObj name="Equation" r:id="rId8" imgW="1473200" imgH="203200" progId="Equation.3">
                  <p:embed/>
                </p:oleObj>
              </mc:Choice>
              <mc:Fallback>
                <p:oleObj name="Equation" r:id="rId8" imgW="1473200" imgH="2032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4843463"/>
                        <a:ext cx="4087812"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40" name="Object 12"/>
          <p:cNvGraphicFramePr>
            <a:graphicFrameLocks noChangeAspect="1"/>
          </p:cNvGraphicFramePr>
          <p:nvPr/>
        </p:nvGraphicFramePr>
        <p:xfrm>
          <a:off x="755650" y="5661025"/>
          <a:ext cx="2643188" cy="428625"/>
        </p:xfrm>
        <a:graphic>
          <a:graphicData uri="http://schemas.openxmlformats.org/presentationml/2006/ole">
            <mc:AlternateContent xmlns:mc="http://schemas.openxmlformats.org/markup-compatibility/2006">
              <mc:Choice xmlns:v="urn:schemas-microsoft-com:vml" Requires="v">
                <p:oleObj name="Equation" r:id="rId10" imgW="952087" imgH="177723" progId="Equation.3">
                  <p:embed/>
                </p:oleObj>
              </mc:Choice>
              <mc:Fallback>
                <p:oleObj name="Equation" r:id="rId10" imgW="952087" imgH="177723"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50" y="5661025"/>
                        <a:ext cx="26431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741" name="Text Box 13"/>
          <p:cNvSpPr txBox="1">
            <a:spLocks noChangeArrowheads="1"/>
          </p:cNvSpPr>
          <p:nvPr/>
        </p:nvSpPr>
        <p:spPr bwMode="auto">
          <a:xfrm>
            <a:off x="6372225" y="4724400"/>
            <a:ext cx="1654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This gives</a:t>
            </a:r>
            <a:endParaRPr lang="en-US" altLang="en-US" sz="2800"/>
          </a:p>
        </p:txBody>
      </p:sp>
      <p:graphicFrame>
        <p:nvGraphicFramePr>
          <p:cNvPr id="329742" name="Object 14"/>
          <p:cNvGraphicFramePr>
            <a:graphicFrameLocks noChangeAspect="1"/>
          </p:cNvGraphicFramePr>
          <p:nvPr/>
        </p:nvGraphicFramePr>
        <p:xfrm>
          <a:off x="1427163" y="3933825"/>
          <a:ext cx="7716837" cy="674688"/>
        </p:xfrm>
        <a:graphic>
          <a:graphicData uri="http://schemas.openxmlformats.org/presentationml/2006/ole">
            <mc:AlternateContent xmlns:mc="http://schemas.openxmlformats.org/markup-compatibility/2006">
              <mc:Choice xmlns:v="urn:schemas-microsoft-com:vml" Requires="v">
                <p:oleObj name="Equation" r:id="rId12" imgW="2781300" imgH="279400" progId="Equation.3">
                  <p:embed/>
                </p:oleObj>
              </mc:Choice>
              <mc:Fallback>
                <p:oleObj name="Equation" r:id="rId12" imgW="2781300" imgH="2794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7163" y="3933825"/>
                        <a:ext cx="7716837"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9733"/>
                                        </p:tgtEl>
                                        <p:attrNameLst>
                                          <p:attrName>style.visibility</p:attrName>
                                        </p:attrNameLst>
                                      </p:cBhvr>
                                      <p:to>
                                        <p:strVal val="visible"/>
                                      </p:to>
                                    </p:set>
                                    <p:anim calcmode="lin" valueType="num">
                                      <p:cBhvr additive="base">
                                        <p:cTn id="7" dur="500" fill="hold"/>
                                        <p:tgtEl>
                                          <p:spTgt spid="329733"/>
                                        </p:tgtEl>
                                        <p:attrNameLst>
                                          <p:attrName>ppt_x</p:attrName>
                                        </p:attrNameLst>
                                      </p:cBhvr>
                                      <p:tavLst>
                                        <p:tav tm="0">
                                          <p:val>
                                            <p:strVal val="0-#ppt_w/2"/>
                                          </p:val>
                                        </p:tav>
                                        <p:tav tm="100000">
                                          <p:val>
                                            <p:strVal val="#ppt_x"/>
                                          </p:val>
                                        </p:tav>
                                      </p:tavLst>
                                    </p:anim>
                                    <p:anim calcmode="lin" valueType="num">
                                      <p:cBhvr additive="base">
                                        <p:cTn id="8" dur="500" fill="hold"/>
                                        <p:tgtEl>
                                          <p:spTgt spid="3297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9734"/>
                                        </p:tgtEl>
                                        <p:attrNameLst>
                                          <p:attrName>style.visibility</p:attrName>
                                        </p:attrNameLst>
                                      </p:cBhvr>
                                      <p:to>
                                        <p:strVal val="visible"/>
                                      </p:to>
                                    </p:set>
                                    <p:anim calcmode="lin" valueType="num">
                                      <p:cBhvr additive="base">
                                        <p:cTn id="13" dur="500" fill="hold"/>
                                        <p:tgtEl>
                                          <p:spTgt spid="329734"/>
                                        </p:tgtEl>
                                        <p:attrNameLst>
                                          <p:attrName>ppt_x</p:attrName>
                                        </p:attrNameLst>
                                      </p:cBhvr>
                                      <p:tavLst>
                                        <p:tav tm="0">
                                          <p:val>
                                            <p:strVal val="0-#ppt_w/2"/>
                                          </p:val>
                                        </p:tav>
                                        <p:tav tm="100000">
                                          <p:val>
                                            <p:strVal val="#ppt_x"/>
                                          </p:val>
                                        </p:tav>
                                      </p:tavLst>
                                    </p:anim>
                                    <p:anim calcmode="lin" valueType="num">
                                      <p:cBhvr additive="base">
                                        <p:cTn id="14" dur="500" fill="hold"/>
                                        <p:tgtEl>
                                          <p:spTgt spid="3297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9735"/>
                                        </p:tgtEl>
                                        <p:attrNameLst>
                                          <p:attrName>style.visibility</p:attrName>
                                        </p:attrNameLst>
                                      </p:cBhvr>
                                      <p:to>
                                        <p:strVal val="visible"/>
                                      </p:to>
                                    </p:set>
                                    <p:anim calcmode="lin" valueType="num">
                                      <p:cBhvr additive="base">
                                        <p:cTn id="19" dur="500" fill="hold"/>
                                        <p:tgtEl>
                                          <p:spTgt spid="329735"/>
                                        </p:tgtEl>
                                        <p:attrNameLst>
                                          <p:attrName>ppt_x</p:attrName>
                                        </p:attrNameLst>
                                      </p:cBhvr>
                                      <p:tavLst>
                                        <p:tav tm="0">
                                          <p:val>
                                            <p:strVal val="0-#ppt_w/2"/>
                                          </p:val>
                                        </p:tav>
                                        <p:tav tm="100000">
                                          <p:val>
                                            <p:strVal val="#ppt_x"/>
                                          </p:val>
                                        </p:tav>
                                      </p:tavLst>
                                    </p:anim>
                                    <p:anim calcmode="lin" valueType="num">
                                      <p:cBhvr additive="base">
                                        <p:cTn id="20" dur="500" fill="hold"/>
                                        <p:tgtEl>
                                          <p:spTgt spid="3297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9736"/>
                                        </p:tgtEl>
                                        <p:attrNameLst>
                                          <p:attrName>style.visibility</p:attrName>
                                        </p:attrNameLst>
                                      </p:cBhvr>
                                      <p:to>
                                        <p:strVal val="visible"/>
                                      </p:to>
                                    </p:set>
                                    <p:anim calcmode="lin" valueType="num">
                                      <p:cBhvr additive="base">
                                        <p:cTn id="25" dur="500" fill="hold"/>
                                        <p:tgtEl>
                                          <p:spTgt spid="329736"/>
                                        </p:tgtEl>
                                        <p:attrNameLst>
                                          <p:attrName>ppt_x</p:attrName>
                                        </p:attrNameLst>
                                      </p:cBhvr>
                                      <p:tavLst>
                                        <p:tav tm="0">
                                          <p:val>
                                            <p:strVal val="0-#ppt_w/2"/>
                                          </p:val>
                                        </p:tav>
                                        <p:tav tm="100000">
                                          <p:val>
                                            <p:strVal val="#ppt_x"/>
                                          </p:val>
                                        </p:tav>
                                      </p:tavLst>
                                    </p:anim>
                                    <p:anim calcmode="lin" valueType="num">
                                      <p:cBhvr additive="base">
                                        <p:cTn id="26" dur="500" fill="hold"/>
                                        <p:tgtEl>
                                          <p:spTgt spid="32973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29732"/>
                                        </p:tgtEl>
                                        <p:attrNameLst>
                                          <p:attrName>style.visibility</p:attrName>
                                        </p:attrNameLst>
                                      </p:cBhvr>
                                      <p:to>
                                        <p:strVal val="visible"/>
                                      </p:to>
                                    </p:set>
                                    <p:anim calcmode="lin" valueType="num">
                                      <p:cBhvr additive="base">
                                        <p:cTn id="31" dur="500" fill="hold"/>
                                        <p:tgtEl>
                                          <p:spTgt spid="329732"/>
                                        </p:tgtEl>
                                        <p:attrNameLst>
                                          <p:attrName>ppt_x</p:attrName>
                                        </p:attrNameLst>
                                      </p:cBhvr>
                                      <p:tavLst>
                                        <p:tav tm="0">
                                          <p:val>
                                            <p:strVal val="0-#ppt_w/2"/>
                                          </p:val>
                                        </p:tav>
                                        <p:tav tm="100000">
                                          <p:val>
                                            <p:strVal val="#ppt_x"/>
                                          </p:val>
                                        </p:tav>
                                      </p:tavLst>
                                    </p:anim>
                                    <p:anim calcmode="lin" valueType="num">
                                      <p:cBhvr additive="base">
                                        <p:cTn id="32" dur="500" fill="hold"/>
                                        <p:tgtEl>
                                          <p:spTgt spid="3297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29737"/>
                                        </p:tgtEl>
                                        <p:attrNameLst>
                                          <p:attrName>style.visibility</p:attrName>
                                        </p:attrNameLst>
                                      </p:cBhvr>
                                      <p:to>
                                        <p:strVal val="visible"/>
                                      </p:to>
                                    </p:set>
                                    <p:anim calcmode="lin" valueType="num">
                                      <p:cBhvr additive="base">
                                        <p:cTn id="37" dur="500" fill="hold"/>
                                        <p:tgtEl>
                                          <p:spTgt spid="329737"/>
                                        </p:tgtEl>
                                        <p:attrNameLst>
                                          <p:attrName>ppt_x</p:attrName>
                                        </p:attrNameLst>
                                      </p:cBhvr>
                                      <p:tavLst>
                                        <p:tav tm="0">
                                          <p:val>
                                            <p:strVal val="0-#ppt_w/2"/>
                                          </p:val>
                                        </p:tav>
                                        <p:tav tm="100000">
                                          <p:val>
                                            <p:strVal val="#ppt_x"/>
                                          </p:val>
                                        </p:tav>
                                      </p:tavLst>
                                    </p:anim>
                                    <p:anim calcmode="lin" valueType="num">
                                      <p:cBhvr additive="base">
                                        <p:cTn id="38" dur="500" fill="hold"/>
                                        <p:tgtEl>
                                          <p:spTgt spid="32973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29742"/>
                                        </p:tgtEl>
                                        <p:attrNameLst>
                                          <p:attrName>style.visibility</p:attrName>
                                        </p:attrNameLst>
                                      </p:cBhvr>
                                      <p:to>
                                        <p:strVal val="visible"/>
                                      </p:to>
                                    </p:set>
                                    <p:anim calcmode="lin" valueType="num">
                                      <p:cBhvr additive="base">
                                        <p:cTn id="43" dur="500" fill="hold"/>
                                        <p:tgtEl>
                                          <p:spTgt spid="329742"/>
                                        </p:tgtEl>
                                        <p:attrNameLst>
                                          <p:attrName>ppt_x</p:attrName>
                                        </p:attrNameLst>
                                      </p:cBhvr>
                                      <p:tavLst>
                                        <p:tav tm="0">
                                          <p:val>
                                            <p:strVal val="0-#ppt_w/2"/>
                                          </p:val>
                                        </p:tav>
                                        <p:tav tm="100000">
                                          <p:val>
                                            <p:strVal val="#ppt_x"/>
                                          </p:val>
                                        </p:tav>
                                      </p:tavLst>
                                    </p:anim>
                                    <p:anim calcmode="lin" valueType="num">
                                      <p:cBhvr additive="base">
                                        <p:cTn id="44" dur="500" fill="hold"/>
                                        <p:tgtEl>
                                          <p:spTgt spid="32974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9738"/>
                                        </p:tgtEl>
                                        <p:attrNameLst>
                                          <p:attrName>style.visibility</p:attrName>
                                        </p:attrNameLst>
                                      </p:cBhvr>
                                      <p:to>
                                        <p:strVal val="visible"/>
                                      </p:to>
                                    </p:set>
                                    <p:anim calcmode="lin" valueType="num">
                                      <p:cBhvr additive="base">
                                        <p:cTn id="49" dur="500" fill="hold"/>
                                        <p:tgtEl>
                                          <p:spTgt spid="329738"/>
                                        </p:tgtEl>
                                        <p:attrNameLst>
                                          <p:attrName>ppt_x</p:attrName>
                                        </p:attrNameLst>
                                      </p:cBhvr>
                                      <p:tavLst>
                                        <p:tav tm="0">
                                          <p:val>
                                            <p:strVal val="0-#ppt_w/2"/>
                                          </p:val>
                                        </p:tav>
                                        <p:tav tm="100000">
                                          <p:val>
                                            <p:strVal val="#ppt_x"/>
                                          </p:val>
                                        </p:tav>
                                      </p:tavLst>
                                    </p:anim>
                                    <p:anim calcmode="lin" valueType="num">
                                      <p:cBhvr additive="base">
                                        <p:cTn id="50" dur="500" fill="hold"/>
                                        <p:tgtEl>
                                          <p:spTgt spid="32973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29739"/>
                                        </p:tgtEl>
                                        <p:attrNameLst>
                                          <p:attrName>style.visibility</p:attrName>
                                        </p:attrNameLst>
                                      </p:cBhvr>
                                      <p:to>
                                        <p:strVal val="visible"/>
                                      </p:to>
                                    </p:set>
                                    <p:anim calcmode="lin" valueType="num">
                                      <p:cBhvr additive="base">
                                        <p:cTn id="55" dur="500" fill="hold"/>
                                        <p:tgtEl>
                                          <p:spTgt spid="329739"/>
                                        </p:tgtEl>
                                        <p:attrNameLst>
                                          <p:attrName>ppt_x</p:attrName>
                                        </p:attrNameLst>
                                      </p:cBhvr>
                                      <p:tavLst>
                                        <p:tav tm="0">
                                          <p:val>
                                            <p:strVal val="0-#ppt_w/2"/>
                                          </p:val>
                                        </p:tav>
                                        <p:tav tm="100000">
                                          <p:val>
                                            <p:strVal val="#ppt_x"/>
                                          </p:val>
                                        </p:tav>
                                      </p:tavLst>
                                    </p:anim>
                                    <p:anim calcmode="lin" valueType="num">
                                      <p:cBhvr additive="base">
                                        <p:cTn id="56" dur="500" fill="hold"/>
                                        <p:tgtEl>
                                          <p:spTgt spid="32973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9741"/>
                                        </p:tgtEl>
                                        <p:attrNameLst>
                                          <p:attrName>style.visibility</p:attrName>
                                        </p:attrNameLst>
                                      </p:cBhvr>
                                      <p:to>
                                        <p:strVal val="visible"/>
                                      </p:to>
                                    </p:set>
                                    <p:anim calcmode="lin" valueType="num">
                                      <p:cBhvr additive="base">
                                        <p:cTn id="61" dur="500" fill="hold"/>
                                        <p:tgtEl>
                                          <p:spTgt spid="329741"/>
                                        </p:tgtEl>
                                        <p:attrNameLst>
                                          <p:attrName>ppt_x</p:attrName>
                                        </p:attrNameLst>
                                      </p:cBhvr>
                                      <p:tavLst>
                                        <p:tav tm="0">
                                          <p:val>
                                            <p:strVal val="0-#ppt_w/2"/>
                                          </p:val>
                                        </p:tav>
                                        <p:tav tm="100000">
                                          <p:val>
                                            <p:strVal val="#ppt_x"/>
                                          </p:val>
                                        </p:tav>
                                      </p:tavLst>
                                    </p:anim>
                                    <p:anim calcmode="lin" valueType="num">
                                      <p:cBhvr additive="base">
                                        <p:cTn id="62" dur="500" fill="hold"/>
                                        <p:tgtEl>
                                          <p:spTgt spid="32974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29740"/>
                                        </p:tgtEl>
                                        <p:attrNameLst>
                                          <p:attrName>style.visibility</p:attrName>
                                        </p:attrNameLst>
                                      </p:cBhvr>
                                      <p:to>
                                        <p:strVal val="visible"/>
                                      </p:to>
                                    </p:set>
                                    <p:anim calcmode="lin" valueType="num">
                                      <p:cBhvr additive="base">
                                        <p:cTn id="67" dur="500" fill="hold"/>
                                        <p:tgtEl>
                                          <p:spTgt spid="329740"/>
                                        </p:tgtEl>
                                        <p:attrNameLst>
                                          <p:attrName>ppt_x</p:attrName>
                                        </p:attrNameLst>
                                      </p:cBhvr>
                                      <p:tavLst>
                                        <p:tav tm="0">
                                          <p:val>
                                            <p:strVal val="0-#ppt_w/2"/>
                                          </p:val>
                                        </p:tav>
                                        <p:tav tm="100000">
                                          <p:val>
                                            <p:strVal val="#ppt_x"/>
                                          </p:val>
                                        </p:tav>
                                      </p:tavLst>
                                    </p:anim>
                                    <p:anim calcmode="lin" valueType="num">
                                      <p:cBhvr additive="base">
                                        <p:cTn id="68" dur="500" fill="hold"/>
                                        <p:tgtEl>
                                          <p:spTgt spid="329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3" grpId="0" autoUpdateAnimBg="0"/>
      <p:bldP spid="329735" grpId="0" autoUpdateAnimBg="0"/>
      <p:bldP spid="329736" grpId="0" autoUpdateAnimBg="0"/>
      <p:bldP spid="329738" grpId="0" autoUpdateAnimBg="0"/>
      <p:bldP spid="32974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5E9791BC-E54F-4778-ACC6-E59A81383DB3}" type="slidenum">
              <a:rPr lang="en-US" altLang="en-US" sz="1000">
                <a:solidFill>
                  <a:schemeClr val="tx1"/>
                </a:solidFill>
              </a:rPr>
              <a:pPr>
                <a:spcBef>
                  <a:spcPct val="0"/>
                </a:spcBef>
              </a:pPr>
              <a:t>68</a:t>
            </a:fld>
            <a:endParaRPr lang="en-US" altLang="en-US" sz="1000">
              <a:solidFill>
                <a:schemeClr val="tx1"/>
              </a:solidFill>
            </a:endParaRPr>
          </a:p>
        </p:txBody>
      </p:sp>
      <p:graphicFrame>
        <p:nvGraphicFramePr>
          <p:cNvPr id="328708" name="Object 4"/>
          <p:cNvGraphicFramePr>
            <a:graphicFrameLocks noChangeAspect="1"/>
          </p:cNvGraphicFramePr>
          <p:nvPr/>
        </p:nvGraphicFramePr>
        <p:xfrm>
          <a:off x="268288" y="1196975"/>
          <a:ext cx="8456612" cy="674688"/>
        </p:xfrm>
        <a:graphic>
          <a:graphicData uri="http://schemas.openxmlformats.org/presentationml/2006/ole">
            <mc:AlternateContent xmlns:mc="http://schemas.openxmlformats.org/markup-compatibility/2006">
              <mc:Choice xmlns:v="urn:schemas-microsoft-com:vml" Requires="v">
                <p:oleObj name="Equation" r:id="rId2" imgW="3048000" imgH="279400" progId="Equation.3">
                  <p:embed/>
                </p:oleObj>
              </mc:Choice>
              <mc:Fallback>
                <p:oleObj name="Equation" r:id="rId2" imgW="3048000" imgH="279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196975"/>
                        <a:ext cx="8456612"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09" name="Object 5"/>
          <p:cNvGraphicFramePr>
            <a:graphicFrameLocks noChangeAspect="1"/>
          </p:cNvGraphicFramePr>
          <p:nvPr/>
        </p:nvGraphicFramePr>
        <p:xfrm>
          <a:off x="1898650" y="2030413"/>
          <a:ext cx="7011988" cy="552450"/>
        </p:xfrm>
        <a:graphic>
          <a:graphicData uri="http://schemas.openxmlformats.org/presentationml/2006/ole">
            <mc:AlternateContent xmlns:mc="http://schemas.openxmlformats.org/markup-compatibility/2006">
              <mc:Choice xmlns:v="urn:schemas-microsoft-com:vml" Requires="v">
                <p:oleObj name="Equation" r:id="rId4" imgW="2527300" imgH="228600" progId="Equation.3">
                  <p:embed/>
                </p:oleObj>
              </mc:Choice>
              <mc:Fallback>
                <p:oleObj name="Equation" r:id="rId4" imgW="25273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2030413"/>
                        <a:ext cx="701198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710" name="Text Box 6"/>
          <p:cNvSpPr txBox="1">
            <a:spLocks noChangeArrowheads="1"/>
          </p:cNvSpPr>
          <p:nvPr/>
        </p:nvSpPr>
        <p:spPr bwMode="auto">
          <a:xfrm>
            <a:off x="592138" y="374650"/>
            <a:ext cx="1511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t>For</a:t>
            </a:r>
            <a:r>
              <a:rPr lang="en-GB" altLang="en-US" sz="2800">
                <a:solidFill>
                  <a:srgbClr val="FF0000"/>
                </a:solidFill>
              </a:rPr>
              <a:t> t=1,2</a:t>
            </a:r>
            <a:endParaRPr lang="en-US" altLang="en-US" sz="2800">
              <a:solidFill>
                <a:srgbClr val="FF0000"/>
              </a:solidFill>
            </a:endParaRPr>
          </a:p>
        </p:txBody>
      </p:sp>
      <p:graphicFrame>
        <p:nvGraphicFramePr>
          <p:cNvPr id="328831" name="Object 127"/>
          <p:cNvGraphicFramePr>
            <a:graphicFrameLocks noChangeAspect="1"/>
          </p:cNvGraphicFramePr>
          <p:nvPr/>
        </p:nvGraphicFramePr>
        <p:xfrm>
          <a:off x="2366963" y="2708275"/>
          <a:ext cx="5214937" cy="674688"/>
        </p:xfrm>
        <a:graphic>
          <a:graphicData uri="http://schemas.openxmlformats.org/presentationml/2006/ole">
            <mc:AlternateContent xmlns:mc="http://schemas.openxmlformats.org/markup-compatibility/2006">
              <mc:Choice xmlns:v="urn:schemas-microsoft-com:vml" Requires="v">
                <p:oleObj name="Equation" r:id="rId6" imgW="1879600" imgH="279400" progId="Equation.3">
                  <p:embed/>
                </p:oleObj>
              </mc:Choice>
              <mc:Fallback>
                <p:oleObj name="Equation" r:id="rId6" imgW="1879600" imgH="279400" progId="Equation.3">
                  <p:embed/>
                  <p:pic>
                    <p:nvPicPr>
                      <p:cNvPr id="0" name="Object 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6963" y="2708275"/>
                        <a:ext cx="5214937"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832" name="Object 128"/>
          <p:cNvGraphicFramePr>
            <a:graphicFrameLocks noChangeAspect="1"/>
          </p:cNvGraphicFramePr>
          <p:nvPr/>
        </p:nvGraphicFramePr>
        <p:xfrm>
          <a:off x="2135188" y="3573463"/>
          <a:ext cx="6376987" cy="552450"/>
        </p:xfrm>
        <a:graphic>
          <a:graphicData uri="http://schemas.openxmlformats.org/presentationml/2006/ole">
            <mc:AlternateContent xmlns:mc="http://schemas.openxmlformats.org/markup-compatibility/2006">
              <mc:Choice xmlns:v="urn:schemas-microsoft-com:vml" Requires="v">
                <p:oleObj name="Equation" r:id="rId8" imgW="2298700" imgH="228600" progId="Equation.3">
                  <p:embed/>
                </p:oleObj>
              </mc:Choice>
              <mc:Fallback>
                <p:oleObj name="Equation" r:id="rId8" imgW="2298700" imgH="228600" progId="Equation.3">
                  <p:embed/>
                  <p:pic>
                    <p:nvPicPr>
                      <p:cNvPr id="0" name="Object 1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5188" y="3573463"/>
                        <a:ext cx="6376987"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10"/>
                                        </p:tgtEl>
                                        <p:attrNameLst>
                                          <p:attrName>style.visibility</p:attrName>
                                        </p:attrNameLst>
                                      </p:cBhvr>
                                      <p:to>
                                        <p:strVal val="visible"/>
                                      </p:to>
                                    </p:set>
                                    <p:anim calcmode="lin" valueType="num">
                                      <p:cBhvr additive="base">
                                        <p:cTn id="7" dur="500" fill="hold"/>
                                        <p:tgtEl>
                                          <p:spTgt spid="328710"/>
                                        </p:tgtEl>
                                        <p:attrNameLst>
                                          <p:attrName>ppt_x</p:attrName>
                                        </p:attrNameLst>
                                      </p:cBhvr>
                                      <p:tavLst>
                                        <p:tav tm="0">
                                          <p:val>
                                            <p:strVal val="0-#ppt_w/2"/>
                                          </p:val>
                                        </p:tav>
                                        <p:tav tm="100000">
                                          <p:val>
                                            <p:strVal val="#ppt_x"/>
                                          </p:val>
                                        </p:tav>
                                      </p:tavLst>
                                    </p:anim>
                                    <p:anim calcmode="lin" valueType="num">
                                      <p:cBhvr additive="base">
                                        <p:cTn id="8" dur="500" fill="hold"/>
                                        <p:tgtEl>
                                          <p:spTgt spid="3287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8708"/>
                                        </p:tgtEl>
                                        <p:attrNameLst>
                                          <p:attrName>style.visibility</p:attrName>
                                        </p:attrNameLst>
                                      </p:cBhvr>
                                      <p:to>
                                        <p:strVal val="visible"/>
                                      </p:to>
                                    </p:set>
                                    <p:anim calcmode="lin" valueType="num">
                                      <p:cBhvr additive="base">
                                        <p:cTn id="13" dur="500" fill="hold"/>
                                        <p:tgtEl>
                                          <p:spTgt spid="328708"/>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28709"/>
                                        </p:tgtEl>
                                        <p:attrNameLst>
                                          <p:attrName>style.visibility</p:attrName>
                                        </p:attrNameLst>
                                      </p:cBhvr>
                                      <p:to>
                                        <p:strVal val="visible"/>
                                      </p:to>
                                    </p:set>
                                    <p:anim calcmode="lin" valueType="num">
                                      <p:cBhvr additive="base">
                                        <p:cTn id="19" dur="500" fill="hold"/>
                                        <p:tgtEl>
                                          <p:spTgt spid="328709"/>
                                        </p:tgtEl>
                                        <p:attrNameLst>
                                          <p:attrName>ppt_x</p:attrName>
                                        </p:attrNameLst>
                                      </p:cBhvr>
                                      <p:tavLst>
                                        <p:tav tm="0">
                                          <p:val>
                                            <p:strVal val="0-#ppt_w/2"/>
                                          </p:val>
                                        </p:tav>
                                        <p:tav tm="100000">
                                          <p:val>
                                            <p:strVal val="#ppt_x"/>
                                          </p:val>
                                        </p:tav>
                                      </p:tavLst>
                                    </p:anim>
                                    <p:anim calcmode="lin" valueType="num">
                                      <p:cBhvr additive="base">
                                        <p:cTn id="20" dur="500" fill="hold"/>
                                        <p:tgtEl>
                                          <p:spTgt spid="3287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28831"/>
                                        </p:tgtEl>
                                        <p:attrNameLst>
                                          <p:attrName>style.visibility</p:attrName>
                                        </p:attrNameLst>
                                      </p:cBhvr>
                                      <p:to>
                                        <p:strVal val="visible"/>
                                      </p:to>
                                    </p:set>
                                    <p:anim calcmode="lin" valueType="num">
                                      <p:cBhvr additive="base">
                                        <p:cTn id="25" dur="500" fill="hold"/>
                                        <p:tgtEl>
                                          <p:spTgt spid="328831"/>
                                        </p:tgtEl>
                                        <p:attrNameLst>
                                          <p:attrName>ppt_x</p:attrName>
                                        </p:attrNameLst>
                                      </p:cBhvr>
                                      <p:tavLst>
                                        <p:tav tm="0">
                                          <p:val>
                                            <p:strVal val="0-#ppt_w/2"/>
                                          </p:val>
                                        </p:tav>
                                        <p:tav tm="100000">
                                          <p:val>
                                            <p:strVal val="#ppt_x"/>
                                          </p:val>
                                        </p:tav>
                                      </p:tavLst>
                                    </p:anim>
                                    <p:anim calcmode="lin" valueType="num">
                                      <p:cBhvr additive="base">
                                        <p:cTn id="26" dur="500" fill="hold"/>
                                        <p:tgtEl>
                                          <p:spTgt spid="32883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28832"/>
                                        </p:tgtEl>
                                        <p:attrNameLst>
                                          <p:attrName>style.visibility</p:attrName>
                                        </p:attrNameLst>
                                      </p:cBhvr>
                                      <p:to>
                                        <p:strVal val="visible"/>
                                      </p:to>
                                    </p:set>
                                    <p:anim calcmode="lin" valueType="num">
                                      <p:cBhvr additive="base">
                                        <p:cTn id="31" dur="500" fill="hold"/>
                                        <p:tgtEl>
                                          <p:spTgt spid="328832"/>
                                        </p:tgtEl>
                                        <p:attrNameLst>
                                          <p:attrName>ppt_x</p:attrName>
                                        </p:attrNameLst>
                                      </p:cBhvr>
                                      <p:tavLst>
                                        <p:tav tm="0">
                                          <p:val>
                                            <p:strVal val="0-#ppt_w/2"/>
                                          </p:val>
                                        </p:tav>
                                        <p:tav tm="100000">
                                          <p:val>
                                            <p:strVal val="#ppt_x"/>
                                          </p:val>
                                        </p:tav>
                                      </p:tavLst>
                                    </p:anim>
                                    <p:anim calcmode="lin" valueType="num">
                                      <p:cBhvr additive="base">
                                        <p:cTn id="32" dur="500" fill="hold"/>
                                        <p:tgtEl>
                                          <p:spTgt spid="328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AEE0D5D8-AFF8-4D4E-8CC8-593FB1324384}" type="slidenum">
              <a:rPr lang="en-US" altLang="en-US" sz="1000">
                <a:solidFill>
                  <a:schemeClr val="tx1"/>
                </a:solidFill>
              </a:rPr>
              <a:pPr>
                <a:spcBef>
                  <a:spcPct val="0"/>
                </a:spcBef>
              </a:pPr>
              <a:t>69</a:t>
            </a:fld>
            <a:endParaRPr lang="en-US" altLang="en-US" sz="1000">
              <a:solidFill>
                <a:schemeClr val="tx1"/>
              </a:solidFill>
            </a:endParaRPr>
          </a:p>
        </p:txBody>
      </p:sp>
      <p:graphicFrame>
        <p:nvGraphicFramePr>
          <p:cNvPr id="330963" name="Group 211"/>
          <p:cNvGraphicFramePr>
            <a:graphicFrameLocks noGrp="1"/>
          </p:cNvGraphicFramePr>
          <p:nvPr/>
        </p:nvGraphicFramePr>
        <p:xfrm>
          <a:off x="1258888" y="404813"/>
          <a:ext cx="7129462" cy="6218232"/>
        </p:xfrm>
        <a:graphic>
          <a:graphicData uri="http://schemas.openxmlformats.org/drawingml/2006/table">
            <a:tbl>
              <a:tblPr/>
              <a:tblGrid>
                <a:gridCol w="1006475">
                  <a:extLst>
                    <a:ext uri="{9D8B030D-6E8A-4147-A177-3AD203B41FA5}">
                      <a16:colId xmlns:a16="http://schemas.microsoft.com/office/drawing/2014/main" val="20000"/>
                    </a:ext>
                  </a:extLst>
                </a:gridCol>
                <a:gridCol w="1100137">
                  <a:extLst>
                    <a:ext uri="{9D8B030D-6E8A-4147-A177-3AD203B41FA5}">
                      <a16:colId xmlns:a16="http://schemas.microsoft.com/office/drawing/2014/main" val="20001"/>
                    </a:ext>
                  </a:extLst>
                </a:gridCol>
                <a:gridCol w="5022850">
                  <a:extLst>
                    <a:ext uri="{9D8B030D-6E8A-4147-A177-3AD203B41FA5}">
                      <a16:colId xmlns:a16="http://schemas.microsoft.com/office/drawing/2014/main" val="20002"/>
                    </a:ext>
                  </a:extLst>
                </a:gridCol>
              </a:tblGrid>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  x</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c(x)+(i+x-3/2)-(2i+2x-3)</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 + 3/2 – 3 = -3/2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+ 5/2 – 5 = 5/2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 + ½ - 1 = -1/2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+ 3/2 – 3 = 7/2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+ 5/2 – 5 = 9/2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½ - 1 = 9/2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+ 3/2 – 3 = 11/2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9 + 5/2 – 5 = 13/2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+ 1/2 – 1 = 13/2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9 + 3/2 – 3 = 15/2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86">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4</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11 + 5/2 – 5 = 17/2</a:t>
                      </a:r>
                      <a:endParaRPr kumimoji="0" lang="en-US" altLang="en-US" sz="2800" b="0" i="0" u="none" strike="noStrike" cap="none" normalizeH="0" baseline="0">
                        <a:ln>
                          <a:noFill/>
                        </a:ln>
                        <a:solidFill>
                          <a:schemeClr val="accent2"/>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30964" name="Text Box 212"/>
          <p:cNvSpPr txBox="1">
            <a:spLocks noChangeArrowheads="1"/>
          </p:cNvSpPr>
          <p:nvPr/>
        </p:nvSpPr>
        <p:spPr bwMode="auto">
          <a:xfrm>
            <a:off x="517525" y="-85725"/>
            <a:ext cx="123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Stage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964"/>
                                        </p:tgtEl>
                                        <p:attrNameLst>
                                          <p:attrName>style.visibility</p:attrName>
                                        </p:attrNameLst>
                                      </p:cBhvr>
                                      <p:to>
                                        <p:strVal val="visible"/>
                                      </p:to>
                                    </p:set>
                                    <p:anim calcmode="lin" valueType="num">
                                      <p:cBhvr additive="base">
                                        <p:cTn id="7" dur="500" fill="hold"/>
                                        <p:tgtEl>
                                          <p:spTgt spid="330964"/>
                                        </p:tgtEl>
                                        <p:attrNameLst>
                                          <p:attrName>ppt_x</p:attrName>
                                        </p:attrNameLst>
                                      </p:cBhvr>
                                      <p:tavLst>
                                        <p:tav tm="0">
                                          <p:val>
                                            <p:strVal val="0-#ppt_w/2"/>
                                          </p:val>
                                        </p:tav>
                                        <p:tav tm="100000">
                                          <p:val>
                                            <p:strVal val="#ppt_x"/>
                                          </p:val>
                                        </p:tav>
                                      </p:tavLst>
                                    </p:anim>
                                    <p:anim calcmode="lin" valueType="num">
                                      <p:cBhvr additive="base">
                                        <p:cTn id="8" dur="500" fill="hold"/>
                                        <p:tgtEl>
                                          <p:spTgt spid="3309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0963"/>
                                        </p:tgtEl>
                                        <p:attrNameLst>
                                          <p:attrName>style.visibility</p:attrName>
                                        </p:attrNameLst>
                                      </p:cBhvr>
                                      <p:to>
                                        <p:strVal val="visible"/>
                                      </p:to>
                                    </p:set>
                                    <p:anim calcmode="lin" valueType="num">
                                      <p:cBhvr additive="base">
                                        <p:cTn id="13" dur="500" fill="hold"/>
                                        <p:tgtEl>
                                          <p:spTgt spid="330963"/>
                                        </p:tgtEl>
                                        <p:attrNameLst>
                                          <p:attrName>ppt_x</p:attrName>
                                        </p:attrNameLst>
                                      </p:cBhvr>
                                      <p:tavLst>
                                        <p:tav tm="0">
                                          <p:val>
                                            <p:strVal val="0-#ppt_w/2"/>
                                          </p:val>
                                        </p:tav>
                                        <p:tav tm="100000">
                                          <p:val>
                                            <p:strVal val="#ppt_x"/>
                                          </p:val>
                                        </p:tav>
                                      </p:tavLst>
                                    </p:anim>
                                    <p:anim calcmode="lin" valueType="num">
                                      <p:cBhvr additive="base">
                                        <p:cTn id="14" dur="500" fill="hold"/>
                                        <p:tgtEl>
                                          <p:spTgt spid="330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96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95288" y="404813"/>
            <a:ext cx="7772400" cy="5976937"/>
          </a:xfrm>
        </p:spPr>
        <p:txBody>
          <a:bodyPr/>
          <a:lstStyle/>
          <a:p>
            <a:r>
              <a:rPr lang="en-GB" altLang="en-US" dirty="0"/>
              <a:t> 2. How much should be ordered when the inventory is replenished?</a:t>
            </a:r>
          </a:p>
          <a:p>
            <a:r>
              <a:rPr lang="en-GB" altLang="en-US" dirty="0"/>
              <a:t> </a:t>
            </a:r>
          </a:p>
          <a:p>
            <a:r>
              <a:rPr lang="en-GB" altLang="en-US" dirty="0"/>
              <a:t>   More frequent orders lower inventory level or vice versa? The answer is to minimize the total cost.</a:t>
            </a:r>
          </a:p>
          <a:p>
            <a:r>
              <a:rPr lang="en-GB" altLang="en-US" dirty="0"/>
              <a:t> </a:t>
            </a:r>
          </a:p>
          <a:p>
            <a:endParaRPr lang="en-GB" altLang="en-US" dirty="0"/>
          </a:p>
        </p:txBody>
      </p:sp>
      <p:sp>
        <p:nvSpPr>
          <p:cNvPr id="10243"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2F6975EE-C4E7-46E0-8261-08875DAEAA16}" type="slidenum">
              <a:rPr lang="en-US" altLang="en-US" sz="1000">
                <a:solidFill>
                  <a:schemeClr val="tx1"/>
                </a:solidFill>
              </a:rPr>
              <a:pPr>
                <a:spcBef>
                  <a:spcPct val="0"/>
                </a:spcBef>
              </a:pPr>
              <a:t>7</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DBA78655-2BAA-4BC7-8D44-A31AD7A579B0}" type="slidenum">
              <a:rPr lang="en-US" altLang="en-US" sz="1000">
                <a:solidFill>
                  <a:schemeClr val="tx1"/>
                </a:solidFill>
              </a:rPr>
              <a:pPr>
                <a:spcBef>
                  <a:spcPct val="0"/>
                </a:spcBef>
              </a:pPr>
              <a:t>70</a:t>
            </a:fld>
            <a:endParaRPr lang="en-US" altLang="en-US" sz="1000">
              <a:solidFill>
                <a:schemeClr val="tx1"/>
              </a:solidFill>
            </a:endParaRPr>
          </a:p>
        </p:txBody>
      </p:sp>
      <p:graphicFrame>
        <p:nvGraphicFramePr>
          <p:cNvPr id="332804" name="Object 4"/>
          <p:cNvGraphicFramePr>
            <a:graphicFrameLocks noChangeAspect="1"/>
          </p:cNvGraphicFramePr>
          <p:nvPr/>
        </p:nvGraphicFramePr>
        <p:xfrm>
          <a:off x="1358900" y="1412875"/>
          <a:ext cx="2292350" cy="552450"/>
        </p:xfrm>
        <a:graphic>
          <a:graphicData uri="http://schemas.openxmlformats.org/presentationml/2006/ole">
            <mc:AlternateContent xmlns:mc="http://schemas.openxmlformats.org/markup-compatibility/2006">
              <mc:Choice xmlns:v="urn:schemas-microsoft-com:vml" Requires="v">
                <p:oleObj name="Equation" r:id="rId2" imgW="825500" imgH="228600" progId="Equation.3">
                  <p:embed/>
                </p:oleObj>
              </mc:Choice>
              <mc:Fallback>
                <p:oleObj name="Equation" r:id="rId2" imgW="825500" imgH="228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412875"/>
                        <a:ext cx="2292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05" name="Object 5"/>
          <p:cNvGraphicFramePr>
            <a:graphicFrameLocks noChangeAspect="1"/>
          </p:cNvGraphicFramePr>
          <p:nvPr/>
        </p:nvGraphicFramePr>
        <p:xfrm>
          <a:off x="1341438" y="2420938"/>
          <a:ext cx="2327275" cy="552450"/>
        </p:xfrm>
        <a:graphic>
          <a:graphicData uri="http://schemas.openxmlformats.org/presentationml/2006/ole">
            <mc:AlternateContent xmlns:mc="http://schemas.openxmlformats.org/markup-compatibility/2006">
              <mc:Choice xmlns:v="urn:schemas-microsoft-com:vml" Requires="v">
                <p:oleObj name="Equation" r:id="rId4" imgW="838200" imgH="228600" progId="Equation.3">
                  <p:embed/>
                </p:oleObj>
              </mc:Choice>
              <mc:Fallback>
                <p:oleObj name="Equation" r:id="rId4" imgW="8382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438" y="2420938"/>
                        <a:ext cx="23272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06" name="Object 6"/>
          <p:cNvGraphicFramePr>
            <a:graphicFrameLocks noChangeAspect="1"/>
          </p:cNvGraphicFramePr>
          <p:nvPr/>
        </p:nvGraphicFramePr>
        <p:xfrm>
          <a:off x="1403350" y="3357563"/>
          <a:ext cx="2009775" cy="552450"/>
        </p:xfrm>
        <a:graphic>
          <a:graphicData uri="http://schemas.openxmlformats.org/presentationml/2006/ole">
            <mc:AlternateContent xmlns:mc="http://schemas.openxmlformats.org/markup-compatibility/2006">
              <mc:Choice xmlns:v="urn:schemas-microsoft-com:vml" Requires="v">
                <p:oleObj name="Equation" r:id="rId6" imgW="723586" imgH="228501" progId="Equation.3">
                  <p:embed/>
                </p:oleObj>
              </mc:Choice>
              <mc:Fallback>
                <p:oleObj name="Equation" r:id="rId6" imgW="723586" imgH="228501"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3357563"/>
                        <a:ext cx="20097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07" name="Object 7"/>
          <p:cNvGraphicFramePr>
            <a:graphicFrameLocks noChangeAspect="1"/>
          </p:cNvGraphicFramePr>
          <p:nvPr/>
        </p:nvGraphicFramePr>
        <p:xfrm>
          <a:off x="1331913" y="4221163"/>
          <a:ext cx="2257425" cy="552450"/>
        </p:xfrm>
        <a:graphic>
          <a:graphicData uri="http://schemas.openxmlformats.org/presentationml/2006/ole">
            <mc:AlternateContent xmlns:mc="http://schemas.openxmlformats.org/markup-compatibility/2006">
              <mc:Choice xmlns:v="urn:schemas-microsoft-com:vml" Requires="v">
                <p:oleObj name="Equation" r:id="rId8" imgW="812447" imgH="228501" progId="Equation.3">
                  <p:embed/>
                </p:oleObj>
              </mc:Choice>
              <mc:Fallback>
                <p:oleObj name="Equation" r:id="rId8" imgW="812447" imgH="228501"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4221163"/>
                        <a:ext cx="22574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2808" name="Text Box 8"/>
          <p:cNvSpPr txBox="1">
            <a:spLocks noChangeArrowheads="1"/>
          </p:cNvSpPr>
          <p:nvPr/>
        </p:nvSpPr>
        <p:spPr bwMode="auto">
          <a:xfrm>
            <a:off x="898525" y="371475"/>
            <a:ext cx="712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Optimal values and solutions for states at stage 3</a:t>
            </a:r>
          </a:p>
        </p:txBody>
      </p:sp>
      <p:graphicFrame>
        <p:nvGraphicFramePr>
          <p:cNvPr id="332809" name="Object 9"/>
          <p:cNvGraphicFramePr>
            <a:graphicFrameLocks noChangeAspect="1"/>
          </p:cNvGraphicFramePr>
          <p:nvPr/>
        </p:nvGraphicFramePr>
        <p:xfrm>
          <a:off x="4824413" y="1430338"/>
          <a:ext cx="1620837" cy="631825"/>
        </p:xfrm>
        <a:graphic>
          <a:graphicData uri="http://schemas.openxmlformats.org/presentationml/2006/ole">
            <mc:AlternateContent xmlns:mc="http://schemas.openxmlformats.org/markup-compatibility/2006">
              <mc:Choice xmlns:v="urn:schemas-microsoft-com:vml" Requires="v">
                <p:oleObj name="Equation" r:id="rId10" imgW="583947" imgH="228501" progId="Equation.3">
                  <p:embed/>
                </p:oleObj>
              </mc:Choice>
              <mc:Fallback>
                <p:oleObj name="Equation" r:id="rId10" imgW="583947" imgH="228501"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4413" y="1430338"/>
                        <a:ext cx="1620837"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10" name="Object 10"/>
          <p:cNvGraphicFramePr>
            <a:graphicFrameLocks noChangeAspect="1"/>
          </p:cNvGraphicFramePr>
          <p:nvPr/>
        </p:nvGraphicFramePr>
        <p:xfrm>
          <a:off x="4876800" y="2362200"/>
          <a:ext cx="1620838" cy="631825"/>
        </p:xfrm>
        <a:graphic>
          <a:graphicData uri="http://schemas.openxmlformats.org/presentationml/2006/ole">
            <mc:AlternateContent xmlns:mc="http://schemas.openxmlformats.org/markup-compatibility/2006">
              <mc:Choice xmlns:v="urn:schemas-microsoft-com:vml" Requires="v">
                <p:oleObj name="Equation" r:id="rId12" imgW="583947" imgH="228501" progId="Equation.3">
                  <p:embed/>
                </p:oleObj>
              </mc:Choice>
              <mc:Fallback>
                <p:oleObj name="Equation" r:id="rId12" imgW="583947" imgH="228501"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2362200"/>
                        <a:ext cx="1620838"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11" name="Object 11"/>
          <p:cNvGraphicFramePr>
            <a:graphicFrameLocks noChangeAspect="1"/>
          </p:cNvGraphicFramePr>
          <p:nvPr/>
        </p:nvGraphicFramePr>
        <p:xfrm>
          <a:off x="4946650" y="3200400"/>
          <a:ext cx="1479550" cy="631825"/>
        </p:xfrm>
        <a:graphic>
          <a:graphicData uri="http://schemas.openxmlformats.org/presentationml/2006/ole">
            <mc:AlternateContent xmlns:mc="http://schemas.openxmlformats.org/markup-compatibility/2006">
              <mc:Choice xmlns:v="urn:schemas-microsoft-com:vml" Requires="v">
                <p:oleObj name="Equation" r:id="rId14" imgW="533169" imgH="228501" progId="Equation.3">
                  <p:embed/>
                </p:oleObj>
              </mc:Choice>
              <mc:Fallback>
                <p:oleObj name="Equation" r:id="rId14" imgW="533169" imgH="228501"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6650" y="3200400"/>
                        <a:ext cx="147955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12" name="Object 12"/>
          <p:cNvGraphicFramePr>
            <a:graphicFrameLocks noChangeAspect="1"/>
          </p:cNvGraphicFramePr>
          <p:nvPr/>
        </p:nvGraphicFramePr>
        <p:xfrm>
          <a:off x="4876800" y="4038600"/>
          <a:ext cx="1620838" cy="631825"/>
        </p:xfrm>
        <a:graphic>
          <a:graphicData uri="http://schemas.openxmlformats.org/presentationml/2006/ole">
            <mc:AlternateContent xmlns:mc="http://schemas.openxmlformats.org/markup-compatibility/2006">
              <mc:Choice xmlns:v="urn:schemas-microsoft-com:vml" Requires="v">
                <p:oleObj name="Equation" r:id="rId16" imgW="583947" imgH="228501" progId="Equation.3">
                  <p:embed/>
                </p:oleObj>
              </mc:Choice>
              <mc:Fallback>
                <p:oleObj name="Equation" r:id="rId16" imgW="583947" imgH="228501"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6800" y="4038600"/>
                        <a:ext cx="1620838"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8"/>
                                        </p:tgtEl>
                                        <p:attrNameLst>
                                          <p:attrName>style.visibility</p:attrName>
                                        </p:attrNameLst>
                                      </p:cBhvr>
                                      <p:to>
                                        <p:strVal val="visible"/>
                                      </p:to>
                                    </p:set>
                                    <p:anim calcmode="lin" valueType="num">
                                      <p:cBhvr additive="base">
                                        <p:cTn id="7" dur="500" fill="hold"/>
                                        <p:tgtEl>
                                          <p:spTgt spid="332808"/>
                                        </p:tgtEl>
                                        <p:attrNameLst>
                                          <p:attrName>ppt_x</p:attrName>
                                        </p:attrNameLst>
                                      </p:cBhvr>
                                      <p:tavLst>
                                        <p:tav tm="0">
                                          <p:val>
                                            <p:strVal val="0-#ppt_w/2"/>
                                          </p:val>
                                        </p:tav>
                                        <p:tav tm="100000">
                                          <p:val>
                                            <p:strVal val="#ppt_x"/>
                                          </p:val>
                                        </p:tav>
                                      </p:tavLst>
                                    </p:anim>
                                    <p:anim calcmode="lin" valueType="num">
                                      <p:cBhvr additive="base">
                                        <p:cTn id="8" dur="500" fill="hold"/>
                                        <p:tgtEl>
                                          <p:spTgt spid="3328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2804"/>
                                        </p:tgtEl>
                                        <p:attrNameLst>
                                          <p:attrName>style.visibility</p:attrName>
                                        </p:attrNameLst>
                                      </p:cBhvr>
                                      <p:to>
                                        <p:strVal val="visible"/>
                                      </p:to>
                                    </p:set>
                                    <p:anim calcmode="lin" valueType="num">
                                      <p:cBhvr additive="base">
                                        <p:cTn id="13" dur="500" fill="hold"/>
                                        <p:tgtEl>
                                          <p:spTgt spid="332804"/>
                                        </p:tgtEl>
                                        <p:attrNameLst>
                                          <p:attrName>ppt_x</p:attrName>
                                        </p:attrNameLst>
                                      </p:cBhvr>
                                      <p:tavLst>
                                        <p:tav tm="0">
                                          <p:val>
                                            <p:strVal val="0-#ppt_w/2"/>
                                          </p:val>
                                        </p:tav>
                                        <p:tav tm="100000">
                                          <p:val>
                                            <p:strVal val="#ppt_x"/>
                                          </p:val>
                                        </p:tav>
                                      </p:tavLst>
                                    </p:anim>
                                    <p:anim calcmode="lin" valueType="num">
                                      <p:cBhvr additive="base">
                                        <p:cTn id="14"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2809"/>
                                        </p:tgtEl>
                                        <p:attrNameLst>
                                          <p:attrName>style.visibility</p:attrName>
                                        </p:attrNameLst>
                                      </p:cBhvr>
                                      <p:to>
                                        <p:strVal val="visible"/>
                                      </p:to>
                                    </p:set>
                                    <p:anim calcmode="lin" valueType="num">
                                      <p:cBhvr additive="base">
                                        <p:cTn id="19" dur="500" fill="hold"/>
                                        <p:tgtEl>
                                          <p:spTgt spid="332809"/>
                                        </p:tgtEl>
                                        <p:attrNameLst>
                                          <p:attrName>ppt_x</p:attrName>
                                        </p:attrNameLst>
                                      </p:cBhvr>
                                      <p:tavLst>
                                        <p:tav tm="0">
                                          <p:val>
                                            <p:strVal val="0-#ppt_w/2"/>
                                          </p:val>
                                        </p:tav>
                                        <p:tav tm="100000">
                                          <p:val>
                                            <p:strVal val="#ppt_x"/>
                                          </p:val>
                                        </p:tav>
                                      </p:tavLst>
                                    </p:anim>
                                    <p:anim calcmode="lin" valueType="num">
                                      <p:cBhvr additive="base">
                                        <p:cTn id="20" dur="500" fill="hold"/>
                                        <p:tgtEl>
                                          <p:spTgt spid="3328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2805"/>
                                        </p:tgtEl>
                                        <p:attrNameLst>
                                          <p:attrName>style.visibility</p:attrName>
                                        </p:attrNameLst>
                                      </p:cBhvr>
                                      <p:to>
                                        <p:strVal val="visible"/>
                                      </p:to>
                                    </p:set>
                                    <p:anim calcmode="lin" valueType="num">
                                      <p:cBhvr additive="base">
                                        <p:cTn id="25" dur="500" fill="hold"/>
                                        <p:tgtEl>
                                          <p:spTgt spid="332805"/>
                                        </p:tgtEl>
                                        <p:attrNameLst>
                                          <p:attrName>ppt_x</p:attrName>
                                        </p:attrNameLst>
                                      </p:cBhvr>
                                      <p:tavLst>
                                        <p:tav tm="0">
                                          <p:val>
                                            <p:strVal val="0-#ppt_w/2"/>
                                          </p:val>
                                        </p:tav>
                                        <p:tav tm="100000">
                                          <p:val>
                                            <p:strVal val="#ppt_x"/>
                                          </p:val>
                                        </p:tav>
                                      </p:tavLst>
                                    </p:anim>
                                    <p:anim calcmode="lin" valueType="num">
                                      <p:cBhvr additive="base">
                                        <p:cTn id="26" dur="500" fill="hold"/>
                                        <p:tgtEl>
                                          <p:spTgt spid="3328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32810"/>
                                        </p:tgtEl>
                                        <p:attrNameLst>
                                          <p:attrName>style.visibility</p:attrName>
                                        </p:attrNameLst>
                                      </p:cBhvr>
                                      <p:to>
                                        <p:strVal val="visible"/>
                                      </p:to>
                                    </p:set>
                                    <p:anim calcmode="lin" valueType="num">
                                      <p:cBhvr additive="base">
                                        <p:cTn id="31" dur="500" fill="hold"/>
                                        <p:tgtEl>
                                          <p:spTgt spid="332810"/>
                                        </p:tgtEl>
                                        <p:attrNameLst>
                                          <p:attrName>ppt_x</p:attrName>
                                        </p:attrNameLst>
                                      </p:cBhvr>
                                      <p:tavLst>
                                        <p:tav tm="0">
                                          <p:val>
                                            <p:strVal val="0-#ppt_w/2"/>
                                          </p:val>
                                        </p:tav>
                                        <p:tav tm="100000">
                                          <p:val>
                                            <p:strVal val="#ppt_x"/>
                                          </p:val>
                                        </p:tav>
                                      </p:tavLst>
                                    </p:anim>
                                    <p:anim calcmode="lin" valueType="num">
                                      <p:cBhvr additive="base">
                                        <p:cTn id="32" dur="500" fill="hold"/>
                                        <p:tgtEl>
                                          <p:spTgt spid="3328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32806"/>
                                        </p:tgtEl>
                                        <p:attrNameLst>
                                          <p:attrName>style.visibility</p:attrName>
                                        </p:attrNameLst>
                                      </p:cBhvr>
                                      <p:to>
                                        <p:strVal val="visible"/>
                                      </p:to>
                                    </p:set>
                                    <p:anim calcmode="lin" valueType="num">
                                      <p:cBhvr additive="base">
                                        <p:cTn id="37" dur="500" fill="hold"/>
                                        <p:tgtEl>
                                          <p:spTgt spid="332806"/>
                                        </p:tgtEl>
                                        <p:attrNameLst>
                                          <p:attrName>ppt_x</p:attrName>
                                        </p:attrNameLst>
                                      </p:cBhvr>
                                      <p:tavLst>
                                        <p:tav tm="0">
                                          <p:val>
                                            <p:strVal val="0-#ppt_w/2"/>
                                          </p:val>
                                        </p:tav>
                                        <p:tav tm="100000">
                                          <p:val>
                                            <p:strVal val="#ppt_x"/>
                                          </p:val>
                                        </p:tav>
                                      </p:tavLst>
                                    </p:anim>
                                    <p:anim calcmode="lin" valueType="num">
                                      <p:cBhvr additive="base">
                                        <p:cTn id="38" dur="500" fill="hold"/>
                                        <p:tgtEl>
                                          <p:spTgt spid="33280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32811"/>
                                        </p:tgtEl>
                                        <p:attrNameLst>
                                          <p:attrName>style.visibility</p:attrName>
                                        </p:attrNameLst>
                                      </p:cBhvr>
                                      <p:to>
                                        <p:strVal val="visible"/>
                                      </p:to>
                                    </p:set>
                                    <p:anim calcmode="lin" valueType="num">
                                      <p:cBhvr additive="base">
                                        <p:cTn id="43" dur="500" fill="hold"/>
                                        <p:tgtEl>
                                          <p:spTgt spid="332811"/>
                                        </p:tgtEl>
                                        <p:attrNameLst>
                                          <p:attrName>ppt_x</p:attrName>
                                        </p:attrNameLst>
                                      </p:cBhvr>
                                      <p:tavLst>
                                        <p:tav tm="0">
                                          <p:val>
                                            <p:strVal val="0-#ppt_w/2"/>
                                          </p:val>
                                        </p:tav>
                                        <p:tav tm="100000">
                                          <p:val>
                                            <p:strVal val="#ppt_x"/>
                                          </p:val>
                                        </p:tav>
                                      </p:tavLst>
                                    </p:anim>
                                    <p:anim calcmode="lin" valueType="num">
                                      <p:cBhvr additive="base">
                                        <p:cTn id="44" dur="500" fill="hold"/>
                                        <p:tgtEl>
                                          <p:spTgt spid="33281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32807"/>
                                        </p:tgtEl>
                                        <p:attrNameLst>
                                          <p:attrName>style.visibility</p:attrName>
                                        </p:attrNameLst>
                                      </p:cBhvr>
                                      <p:to>
                                        <p:strVal val="visible"/>
                                      </p:to>
                                    </p:set>
                                    <p:anim calcmode="lin" valueType="num">
                                      <p:cBhvr additive="base">
                                        <p:cTn id="49" dur="500" fill="hold"/>
                                        <p:tgtEl>
                                          <p:spTgt spid="332807"/>
                                        </p:tgtEl>
                                        <p:attrNameLst>
                                          <p:attrName>ppt_x</p:attrName>
                                        </p:attrNameLst>
                                      </p:cBhvr>
                                      <p:tavLst>
                                        <p:tav tm="0">
                                          <p:val>
                                            <p:strVal val="0-#ppt_w/2"/>
                                          </p:val>
                                        </p:tav>
                                        <p:tav tm="100000">
                                          <p:val>
                                            <p:strVal val="#ppt_x"/>
                                          </p:val>
                                        </p:tav>
                                      </p:tavLst>
                                    </p:anim>
                                    <p:anim calcmode="lin" valueType="num">
                                      <p:cBhvr additive="base">
                                        <p:cTn id="50" dur="500" fill="hold"/>
                                        <p:tgtEl>
                                          <p:spTgt spid="33280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32812"/>
                                        </p:tgtEl>
                                        <p:attrNameLst>
                                          <p:attrName>style.visibility</p:attrName>
                                        </p:attrNameLst>
                                      </p:cBhvr>
                                      <p:to>
                                        <p:strVal val="visible"/>
                                      </p:to>
                                    </p:set>
                                    <p:anim calcmode="lin" valueType="num">
                                      <p:cBhvr additive="base">
                                        <p:cTn id="55" dur="500" fill="hold"/>
                                        <p:tgtEl>
                                          <p:spTgt spid="332812"/>
                                        </p:tgtEl>
                                        <p:attrNameLst>
                                          <p:attrName>ppt_x</p:attrName>
                                        </p:attrNameLst>
                                      </p:cBhvr>
                                      <p:tavLst>
                                        <p:tav tm="0">
                                          <p:val>
                                            <p:strVal val="0-#ppt_w/2"/>
                                          </p:val>
                                        </p:tav>
                                        <p:tav tm="100000">
                                          <p:val>
                                            <p:strVal val="#ppt_x"/>
                                          </p:val>
                                        </p:tav>
                                      </p:tavLst>
                                    </p:anim>
                                    <p:anim calcmode="lin" valueType="num">
                                      <p:cBhvr additive="base">
                                        <p:cTn id="56" dur="500" fill="hold"/>
                                        <p:tgtEl>
                                          <p:spTgt spid="3328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8CF52458-B6CB-46E1-9A3D-D1B3437143C6}" type="slidenum">
              <a:rPr lang="en-US" altLang="en-US" sz="1000">
                <a:solidFill>
                  <a:schemeClr val="tx1"/>
                </a:solidFill>
              </a:rPr>
              <a:pPr>
                <a:spcBef>
                  <a:spcPct val="0"/>
                </a:spcBef>
              </a:pPr>
              <a:t>71</a:t>
            </a:fld>
            <a:endParaRPr lang="en-US" altLang="en-US" sz="1000">
              <a:solidFill>
                <a:schemeClr val="tx1"/>
              </a:solidFill>
            </a:endParaRPr>
          </a:p>
        </p:txBody>
      </p:sp>
      <p:graphicFrame>
        <p:nvGraphicFramePr>
          <p:cNvPr id="331848" name="Group 72"/>
          <p:cNvGraphicFramePr>
            <a:graphicFrameLocks noGrp="1"/>
          </p:cNvGraphicFramePr>
          <p:nvPr/>
        </p:nvGraphicFramePr>
        <p:xfrm>
          <a:off x="457200" y="581025"/>
          <a:ext cx="7705725" cy="6283583"/>
        </p:xfrm>
        <a:graphic>
          <a:graphicData uri="http://schemas.openxmlformats.org/drawingml/2006/table">
            <a:tbl>
              <a:tblPr/>
              <a:tblGrid>
                <a:gridCol w="863600">
                  <a:extLst>
                    <a:ext uri="{9D8B030D-6E8A-4147-A177-3AD203B41FA5}">
                      <a16:colId xmlns:a16="http://schemas.microsoft.com/office/drawing/2014/main" val="20000"/>
                    </a:ext>
                  </a:extLst>
                </a:gridCol>
                <a:gridCol w="944563">
                  <a:extLst>
                    <a:ext uri="{9D8B030D-6E8A-4147-A177-3AD203B41FA5}">
                      <a16:colId xmlns:a16="http://schemas.microsoft.com/office/drawing/2014/main" val="20001"/>
                    </a:ext>
                  </a:extLst>
                </a:gridCol>
                <a:gridCol w="5897562">
                  <a:extLst>
                    <a:ext uri="{9D8B030D-6E8A-4147-A177-3AD203B41FA5}">
                      <a16:colId xmlns:a16="http://schemas.microsoft.com/office/drawing/2014/main" val="20002"/>
                    </a:ext>
                  </a:extLst>
                </a:gridCol>
              </a:tblGrid>
              <a:tr h="58406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  x</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c(x)+(i+x-3/2)+1/2[f</a:t>
                      </a:r>
                      <a:r>
                        <a:rPr kumimoji="0" lang="en-GB" altLang="en-US" sz="2800" b="0" i="0" u="none" strike="noStrike" cap="none" normalizeH="0" baseline="-25000">
                          <a:ln>
                            <a:noFill/>
                          </a:ln>
                          <a:solidFill>
                            <a:schemeClr val="accent2"/>
                          </a:solidFill>
                          <a:effectLst/>
                          <a:latin typeface="Times New Roman" pitchFamily="18" charset="0"/>
                        </a:rPr>
                        <a:t>3</a:t>
                      </a:r>
                      <a:r>
                        <a:rPr kumimoji="0" lang="en-GB" altLang="en-US" sz="2800" b="0" i="0" u="none" strike="noStrike" cap="none" normalizeH="0" baseline="0">
                          <a:ln>
                            <a:noFill/>
                          </a:ln>
                          <a:solidFill>
                            <a:schemeClr val="accent2"/>
                          </a:solidFill>
                          <a:effectLst/>
                          <a:latin typeface="Times New Roman" pitchFamily="18" charset="0"/>
                        </a:rPr>
                        <a:t>(i+x-1)+f</a:t>
                      </a:r>
                      <a:r>
                        <a:rPr kumimoji="0" lang="en-GB" altLang="en-US" sz="2800" b="0" i="0" u="none" strike="noStrike" cap="none" normalizeH="0" baseline="-25000">
                          <a:ln>
                            <a:noFill/>
                          </a:ln>
                          <a:solidFill>
                            <a:schemeClr val="accent2"/>
                          </a:solidFill>
                          <a:effectLst/>
                          <a:latin typeface="Times New Roman" pitchFamily="18" charset="0"/>
                        </a:rPr>
                        <a:t>3</a:t>
                      </a:r>
                      <a:r>
                        <a:rPr kumimoji="0" lang="en-GB" altLang="en-US" sz="2800" b="0" i="0" u="none" strike="noStrike" cap="none" normalizeH="0" baseline="0">
                          <a:ln>
                            <a:noFill/>
                          </a:ln>
                          <a:solidFill>
                            <a:schemeClr val="accent2"/>
                          </a:solidFill>
                          <a:effectLst/>
                          <a:latin typeface="Times New Roman" pitchFamily="18" charset="0"/>
                        </a:rPr>
                        <a:t>(i+x-2)]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 + 3/2 +2 = 7/2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+ 5/2 – 1 = 13/2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 + 1/2 + 11/2 = 6</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+ 3/2 +2 = 17/2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+ 5/2 – 1 = 17/2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½ + 11/2 = 11</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+ 3/2 + 2 = 21/2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9 + 5/2 - 1 = 21/2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0</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+ 1/2 + 11/2 = 13</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9 + 3/2 + 2 = 25/2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1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a:ln>
                          <a:noFill/>
                        </a:ln>
                        <a:solidFill>
                          <a:schemeClr val="accent2"/>
                        </a:solidFill>
                        <a:effectLst/>
                        <a:latin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4</a:t>
                      </a:r>
                      <a:endParaRPr kumimoji="0" lang="en-US" altLang="en-US" sz="2800" b="0" i="0" u="none" strike="noStrike" cap="none" normalizeH="0" baseline="0">
                        <a:ln>
                          <a:noFill/>
                        </a:ln>
                        <a:solidFill>
                          <a:schemeClr val="accent2"/>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11 + 5/2 - 1 = 25/2</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rgbClr val="FF0000"/>
                        </a:solidFill>
                        <a:effectLst/>
                        <a:latin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31842" name="Text Box 66"/>
          <p:cNvSpPr txBox="1">
            <a:spLocks noChangeArrowheads="1"/>
          </p:cNvSpPr>
          <p:nvPr/>
        </p:nvSpPr>
        <p:spPr bwMode="auto">
          <a:xfrm>
            <a:off x="288925" y="-85725"/>
            <a:ext cx="123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Stage 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1842"/>
                                        </p:tgtEl>
                                        <p:attrNameLst>
                                          <p:attrName>style.visibility</p:attrName>
                                        </p:attrNameLst>
                                      </p:cBhvr>
                                      <p:to>
                                        <p:strVal val="visible"/>
                                      </p:to>
                                    </p:set>
                                    <p:anim calcmode="lin" valueType="num">
                                      <p:cBhvr additive="base">
                                        <p:cTn id="7" dur="500" fill="hold"/>
                                        <p:tgtEl>
                                          <p:spTgt spid="331842"/>
                                        </p:tgtEl>
                                        <p:attrNameLst>
                                          <p:attrName>ppt_x</p:attrName>
                                        </p:attrNameLst>
                                      </p:cBhvr>
                                      <p:tavLst>
                                        <p:tav tm="0">
                                          <p:val>
                                            <p:strVal val="0-#ppt_w/2"/>
                                          </p:val>
                                        </p:tav>
                                        <p:tav tm="100000">
                                          <p:val>
                                            <p:strVal val="#ppt_x"/>
                                          </p:val>
                                        </p:tav>
                                      </p:tavLst>
                                    </p:anim>
                                    <p:anim calcmode="lin" valueType="num">
                                      <p:cBhvr additive="base">
                                        <p:cTn id="8" dur="500" fill="hold"/>
                                        <p:tgtEl>
                                          <p:spTgt spid="331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1848"/>
                                        </p:tgtEl>
                                        <p:attrNameLst>
                                          <p:attrName>style.visibility</p:attrName>
                                        </p:attrNameLst>
                                      </p:cBhvr>
                                      <p:to>
                                        <p:strVal val="visible"/>
                                      </p:to>
                                    </p:set>
                                    <p:anim calcmode="lin" valueType="num">
                                      <p:cBhvr additive="base">
                                        <p:cTn id="13" dur="500" fill="hold"/>
                                        <p:tgtEl>
                                          <p:spTgt spid="331848"/>
                                        </p:tgtEl>
                                        <p:attrNameLst>
                                          <p:attrName>ppt_x</p:attrName>
                                        </p:attrNameLst>
                                      </p:cBhvr>
                                      <p:tavLst>
                                        <p:tav tm="0">
                                          <p:val>
                                            <p:strVal val="0-#ppt_w/2"/>
                                          </p:val>
                                        </p:tav>
                                        <p:tav tm="100000">
                                          <p:val>
                                            <p:strVal val="#ppt_x"/>
                                          </p:val>
                                        </p:tav>
                                      </p:tavLst>
                                    </p:anim>
                                    <p:anim calcmode="lin" valueType="num">
                                      <p:cBhvr additive="base">
                                        <p:cTn id="14" dur="500" fill="hold"/>
                                        <p:tgtEl>
                                          <p:spTgt spid="3318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42"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CA108F3F-F909-4852-BA10-4570E1F1D1A3}" type="slidenum">
              <a:rPr lang="en-US" altLang="en-US" sz="1000">
                <a:solidFill>
                  <a:schemeClr val="tx1"/>
                </a:solidFill>
              </a:rPr>
              <a:pPr>
                <a:spcBef>
                  <a:spcPct val="0"/>
                </a:spcBef>
              </a:pPr>
              <a:t>72</a:t>
            </a:fld>
            <a:endParaRPr lang="en-US" altLang="en-US" sz="1000">
              <a:solidFill>
                <a:schemeClr val="tx1"/>
              </a:solidFill>
            </a:endParaRPr>
          </a:p>
        </p:txBody>
      </p:sp>
      <p:graphicFrame>
        <p:nvGraphicFramePr>
          <p:cNvPr id="333828" name="Object 4"/>
          <p:cNvGraphicFramePr>
            <a:graphicFrameLocks noChangeAspect="1"/>
          </p:cNvGraphicFramePr>
          <p:nvPr/>
        </p:nvGraphicFramePr>
        <p:xfrm>
          <a:off x="1331913" y="1484313"/>
          <a:ext cx="2116137" cy="520700"/>
        </p:xfrm>
        <a:graphic>
          <a:graphicData uri="http://schemas.openxmlformats.org/presentationml/2006/ole">
            <mc:AlternateContent xmlns:mc="http://schemas.openxmlformats.org/markup-compatibility/2006">
              <mc:Choice xmlns:v="urn:schemas-microsoft-com:vml" Requires="v">
                <p:oleObj name="Equation" r:id="rId2" imgW="761669" imgH="215806" progId="Equation.3">
                  <p:embed/>
                </p:oleObj>
              </mc:Choice>
              <mc:Fallback>
                <p:oleObj name="Equation" r:id="rId2" imgW="761669" imgH="215806"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21161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3829" name="Object 5"/>
          <p:cNvGraphicFramePr>
            <a:graphicFrameLocks noChangeAspect="1"/>
          </p:cNvGraphicFramePr>
          <p:nvPr/>
        </p:nvGraphicFramePr>
        <p:xfrm>
          <a:off x="1258888" y="2420938"/>
          <a:ext cx="1657350" cy="522287"/>
        </p:xfrm>
        <a:graphic>
          <a:graphicData uri="http://schemas.openxmlformats.org/presentationml/2006/ole">
            <mc:AlternateContent xmlns:mc="http://schemas.openxmlformats.org/markup-compatibility/2006">
              <mc:Choice xmlns:v="urn:schemas-microsoft-com:vml" Requires="v">
                <p:oleObj name="Equation" r:id="rId4" imgW="596641" imgH="215806" progId="Equation.3">
                  <p:embed/>
                </p:oleObj>
              </mc:Choice>
              <mc:Fallback>
                <p:oleObj name="Equation" r:id="rId4" imgW="596641" imgH="215806"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20938"/>
                        <a:ext cx="165735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3830" name="Object 6"/>
          <p:cNvGraphicFramePr>
            <a:graphicFrameLocks noChangeAspect="1"/>
          </p:cNvGraphicFramePr>
          <p:nvPr/>
        </p:nvGraphicFramePr>
        <p:xfrm>
          <a:off x="1298575" y="3373438"/>
          <a:ext cx="2220913" cy="520700"/>
        </p:xfrm>
        <a:graphic>
          <a:graphicData uri="http://schemas.openxmlformats.org/presentationml/2006/ole">
            <mc:AlternateContent xmlns:mc="http://schemas.openxmlformats.org/markup-compatibility/2006">
              <mc:Choice xmlns:v="urn:schemas-microsoft-com:vml" Requires="v">
                <p:oleObj name="Equation" r:id="rId6" imgW="799753" imgH="215806" progId="Equation.3">
                  <p:embed/>
                </p:oleObj>
              </mc:Choice>
              <mc:Fallback>
                <p:oleObj name="Equation" r:id="rId6" imgW="799753" imgH="215806"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575" y="3373438"/>
                        <a:ext cx="22209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3831" name="Object 7"/>
          <p:cNvGraphicFramePr>
            <a:graphicFrameLocks noChangeAspect="1"/>
          </p:cNvGraphicFramePr>
          <p:nvPr/>
        </p:nvGraphicFramePr>
        <p:xfrm>
          <a:off x="1296988" y="4235450"/>
          <a:ext cx="2327275" cy="522288"/>
        </p:xfrm>
        <a:graphic>
          <a:graphicData uri="http://schemas.openxmlformats.org/presentationml/2006/ole">
            <mc:AlternateContent xmlns:mc="http://schemas.openxmlformats.org/markup-compatibility/2006">
              <mc:Choice xmlns:v="urn:schemas-microsoft-com:vml" Requires="v">
                <p:oleObj name="Equation" r:id="rId8" imgW="837836" imgH="215806" progId="Equation.3">
                  <p:embed/>
                </p:oleObj>
              </mc:Choice>
              <mc:Fallback>
                <p:oleObj name="Equation" r:id="rId8" imgW="837836" imgH="215806"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988" y="4235450"/>
                        <a:ext cx="232727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3832" name="Text Box 8"/>
          <p:cNvSpPr txBox="1">
            <a:spLocks noChangeArrowheads="1"/>
          </p:cNvSpPr>
          <p:nvPr/>
        </p:nvSpPr>
        <p:spPr bwMode="auto">
          <a:xfrm>
            <a:off x="898525" y="371475"/>
            <a:ext cx="712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Optimal values and solutions for states at stage 2</a:t>
            </a:r>
          </a:p>
        </p:txBody>
      </p:sp>
      <p:graphicFrame>
        <p:nvGraphicFramePr>
          <p:cNvPr id="333834" name="Object 10"/>
          <p:cNvGraphicFramePr>
            <a:graphicFrameLocks noChangeAspect="1"/>
          </p:cNvGraphicFramePr>
          <p:nvPr/>
        </p:nvGraphicFramePr>
        <p:xfrm>
          <a:off x="4824413" y="1447800"/>
          <a:ext cx="1620837" cy="596900"/>
        </p:xfrm>
        <a:graphic>
          <a:graphicData uri="http://schemas.openxmlformats.org/presentationml/2006/ole">
            <mc:AlternateContent xmlns:mc="http://schemas.openxmlformats.org/markup-compatibility/2006">
              <mc:Choice xmlns:v="urn:schemas-microsoft-com:vml" Requires="v">
                <p:oleObj name="Equation" r:id="rId10" imgW="583693" imgH="215713" progId="Equation.3">
                  <p:embed/>
                </p:oleObj>
              </mc:Choice>
              <mc:Fallback>
                <p:oleObj name="Equation" r:id="rId10" imgW="583693" imgH="215713"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4413" y="1447800"/>
                        <a:ext cx="1620837"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3835" name="Object 11"/>
          <p:cNvGraphicFramePr>
            <a:graphicFrameLocks noChangeAspect="1"/>
          </p:cNvGraphicFramePr>
          <p:nvPr/>
        </p:nvGraphicFramePr>
        <p:xfrm>
          <a:off x="4859338" y="2438400"/>
          <a:ext cx="1655762" cy="596900"/>
        </p:xfrm>
        <a:graphic>
          <a:graphicData uri="http://schemas.openxmlformats.org/presentationml/2006/ole">
            <mc:AlternateContent xmlns:mc="http://schemas.openxmlformats.org/markup-compatibility/2006">
              <mc:Choice xmlns:v="urn:schemas-microsoft-com:vml" Requires="v">
                <p:oleObj name="Equation" r:id="rId12" imgW="596641" imgH="215806" progId="Equation.3">
                  <p:embed/>
                </p:oleObj>
              </mc:Choice>
              <mc:Fallback>
                <p:oleObj name="Equation" r:id="rId12" imgW="596641" imgH="215806"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2438400"/>
                        <a:ext cx="1655762"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3836" name="Object 12"/>
          <p:cNvGraphicFramePr>
            <a:graphicFrameLocks noChangeAspect="1"/>
          </p:cNvGraphicFramePr>
          <p:nvPr/>
        </p:nvGraphicFramePr>
        <p:xfrm>
          <a:off x="4672013" y="3276600"/>
          <a:ext cx="2184400" cy="596900"/>
        </p:xfrm>
        <a:graphic>
          <a:graphicData uri="http://schemas.openxmlformats.org/presentationml/2006/ole">
            <mc:AlternateContent xmlns:mc="http://schemas.openxmlformats.org/markup-compatibility/2006">
              <mc:Choice xmlns:v="urn:schemas-microsoft-com:vml" Requires="v">
                <p:oleObj name="Equation" r:id="rId14" imgW="787058" imgH="215806" progId="Equation.3">
                  <p:embed/>
                </p:oleObj>
              </mc:Choice>
              <mc:Fallback>
                <p:oleObj name="Equation" r:id="rId14" imgW="787058" imgH="215806"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2013" y="3276600"/>
                        <a:ext cx="21844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3837" name="Object 13"/>
          <p:cNvGraphicFramePr>
            <a:graphicFrameLocks noChangeAspect="1"/>
          </p:cNvGraphicFramePr>
          <p:nvPr/>
        </p:nvGraphicFramePr>
        <p:xfrm>
          <a:off x="4559300" y="4191000"/>
          <a:ext cx="2255838" cy="596900"/>
        </p:xfrm>
        <a:graphic>
          <a:graphicData uri="http://schemas.openxmlformats.org/presentationml/2006/ole">
            <mc:AlternateContent xmlns:mc="http://schemas.openxmlformats.org/markup-compatibility/2006">
              <mc:Choice xmlns:v="urn:schemas-microsoft-com:vml" Requires="v">
                <p:oleObj name="Equation" r:id="rId16" imgW="812447" imgH="215806" progId="Equation.3">
                  <p:embed/>
                </p:oleObj>
              </mc:Choice>
              <mc:Fallback>
                <p:oleObj name="Equation" r:id="rId16" imgW="812447" imgH="215806" progId="Equation.3">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59300" y="4191000"/>
                        <a:ext cx="2255838"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0-#ppt_w/2"/>
                                          </p:val>
                                        </p:tav>
                                        <p:tav tm="100000">
                                          <p:val>
                                            <p:strVal val="#ppt_x"/>
                                          </p:val>
                                        </p:tav>
                                      </p:tavLst>
                                    </p:anim>
                                    <p:anim calcmode="lin" valueType="num">
                                      <p:cBhvr additive="base">
                                        <p:cTn id="8" dur="500" fill="hold"/>
                                        <p:tgtEl>
                                          <p:spTgt spid="3338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3828"/>
                                        </p:tgtEl>
                                        <p:attrNameLst>
                                          <p:attrName>style.visibility</p:attrName>
                                        </p:attrNameLst>
                                      </p:cBhvr>
                                      <p:to>
                                        <p:strVal val="visible"/>
                                      </p:to>
                                    </p:set>
                                    <p:anim calcmode="lin" valueType="num">
                                      <p:cBhvr additive="base">
                                        <p:cTn id="13" dur="500" fill="hold"/>
                                        <p:tgtEl>
                                          <p:spTgt spid="333828"/>
                                        </p:tgtEl>
                                        <p:attrNameLst>
                                          <p:attrName>ppt_x</p:attrName>
                                        </p:attrNameLst>
                                      </p:cBhvr>
                                      <p:tavLst>
                                        <p:tav tm="0">
                                          <p:val>
                                            <p:strVal val="0-#ppt_w/2"/>
                                          </p:val>
                                        </p:tav>
                                        <p:tav tm="100000">
                                          <p:val>
                                            <p:strVal val="#ppt_x"/>
                                          </p:val>
                                        </p:tav>
                                      </p:tavLst>
                                    </p:anim>
                                    <p:anim calcmode="lin" valueType="num">
                                      <p:cBhvr additive="base">
                                        <p:cTn id="14" dur="500" fill="hold"/>
                                        <p:tgtEl>
                                          <p:spTgt spid="3338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3834"/>
                                        </p:tgtEl>
                                        <p:attrNameLst>
                                          <p:attrName>style.visibility</p:attrName>
                                        </p:attrNameLst>
                                      </p:cBhvr>
                                      <p:to>
                                        <p:strVal val="visible"/>
                                      </p:to>
                                    </p:set>
                                    <p:anim calcmode="lin" valueType="num">
                                      <p:cBhvr additive="base">
                                        <p:cTn id="19" dur="500" fill="hold"/>
                                        <p:tgtEl>
                                          <p:spTgt spid="333834"/>
                                        </p:tgtEl>
                                        <p:attrNameLst>
                                          <p:attrName>ppt_x</p:attrName>
                                        </p:attrNameLst>
                                      </p:cBhvr>
                                      <p:tavLst>
                                        <p:tav tm="0">
                                          <p:val>
                                            <p:strVal val="0-#ppt_w/2"/>
                                          </p:val>
                                        </p:tav>
                                        <p:tav tm="100000">
                                          <p:val>
                                            <p:strVal val="#ppt_x"/>
                                          </p:val>
                                        </p:tav>
                                      </p:tavLst>
                                    </p:anim>
                                    <p:anim calcmode="lin" valueType="num">
                                      <p:cBhvr additive="base">
                                        <p:cTn id="20" dur="500" fill="hold"/>
                                        <p:tgtEl>
                                          <p:spTgt spid="33383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3829"/>
                                        </p:tgtEl>
                                        <p:attrNameLst>
                                          <p:attrName>style.visibility</p:attrName>
                                        </p:attrNameLst>
                                      </p:cBhvr>
                                      <p:to>
                                        <p:strVal val="visible"/>
                                      </p:to>
                                    </p:set>
                                    <p:anim calcmode="lin" valueType="num">
                                      <p:cBhvr additive="base">
                                        <p:cTn id="25" dur="500" fill="hold"/>
                                        <p:tgtEl>
                                          <p:spTgt spid="333829"/>
                                        </p:tgtEl>
                                        <p:attrNameLst>
                                          <p:attrName>ppt_x</p:attrName>
                                        </p:attrNameLst>
                                      </p:cBhvr>
                                      <p:tavLst>
                                        <p:tav tm="0">
                                          <p:val>
                                            <p:strVal val="0-#ppt_w/2"/>
                                          </p:val>
                                        </p:tav>
                                        <p:tav tm="100000">
                                          <p:val>
                                            <p:strVal val="#ppt_x"/>
                                          </p:val>
                                        </p:tav>
                                      </p:tavLst>
                                    </p:anim>
                                    <p:anim calcmode="lin" valueType="num">
                                      <p:cBhvr additive="base">
                                        <p:cTn id="26" dur="500" fill="hold"/>
                                        <p:tgtEl>
                                          <p:spTgt spid="33382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33835"/>
                                        </p:tgtEl>
                                        <p:attrNameLst>
                                          <p:attrName>style.visibility</p:attrName>
                                        </p:attrNameLst>
                                      </p:cBhvr>
                                      <p:to>
                                        <p:strVal val="visible"/>
                                      </p:to>
                                    </p:set>
                                    <p:anim calcmode="lin" valueType="num">
                                      <p:cBhvr additive="base">
                                        <p:cTn id="31" dur="500" fill="hold"/>
                                        <p:tgtEl>
                                          <p:spTgt spid="333835"/>
                                        </p:tgtEl>
                                        <p:attrNameLst>
                                          <p:attrName>ppt_x</p:attrName>
                                        </p:attrNameLst>
                                      </p:cBhvr>
                                      <p:tavLst>
                                        <p:tav tm="0">
                                          <p:val>
                                            <p:strVal val="0-#ppt_w/2"/>
                                          </p:val>
                                        </p:tav>
                                        <p:tav tm="100000">
                                          <p:val>
                                            <p:strVal val="#ppt_x"/>
                                          </p:val>
                                        </p:tav>
                                      </p:tavLst>
                                    </p:anim>
                                    <p:anim calcmode="lin" valueType="num">
                                      <p:cBhvr additive="base">
                                        <p:cTn id="32" dur="500" fill="hold"/>
                                        <p:tgtEl>
                                          <p:spTgt spid="33383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33830"/>
                                        </p:tgtEl>
                                        <p:attrNameLst>
                                          <p:attrName>style.visibility</p:attrName>
                                        </p:attrNameLst>
                                      </p:cBhvr>
                                      <p:to>
                                        <p:strVal val="visible"/>
                                      </p:to>
                                    </p:set>
                                    <p:anim calcmode="lin" valueType="num">
                                      <p:cBhvr additive="base">
                                        <p:cTn id="37" dur="500" fill="hold"/>
                                        <p:tgtEl>
                                          <p:spTgt spid="333830"/>
                                        </p:tgtEl>
                                        <p:attrNameLst>
                                          <p:attrName>ppt_x</p:attrName>
                                        </p:attrNameLst>
                                      </p:cBhvr>
                                      <p:tavLst>
                                        <p:tav tm="0">
                                          <p:val>
                                            <p:strVal val="0-#ppt_w/2"/>
                                          </p:val>
                                        </p:tav>
                                        <p:tav tm="100000">
                                          <p:val>
                                            <p:strVal val="#ppt_x"/>
                                          </p:val>
                                        </p:tav>
                                      </p:tavLst>
                                    </p:anim>
                                    <p:anim calcmode="lin" valueType="num">
                                      <p:cBhvr additive="base">
                                        <p:cTn id="38" dur="500" fill="hold"/>
                                        <p:tgtEl>
                                          <p:spTgt spid="3338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33836"/>
                                        </p:tgtEl>
                                        <p:attrNameLst>
                                          <p:attrName>style.visibility</p:attrName>
                                        </p:attrNameLst>
                                      </p:cBhvr>
                                      <p:to>
                                        <p:strVal val="visible"/>
                                      </p:to>
                                    </p:set>
                                    <p:anim calcmode="lin" valueType="num">
                                      <p:cBhvr additive="base">
                                        <p:cTn id="43" dur="500" fill="hold"/>
                                        <p:tgtEl>
                                          <p:spTgt spid="333836"/>
                                        </p:tgtEl>
                                        <p:attrNameLst>
                                          <p:attrName>ppt_x</p:attrName>
                                        </p:attrNameLst>
                                      </p:cBhvr>
                                      <p:tavLst>
                                        <p:tav tm="0">
                                          <p:val>
                                            <p:strVal val="0-#ppt_w/2"/>
                                          </p:val>
                                        </p:tav>
                                        <p:tav tm="100000">
                                          <p:val>
                                            <p:strVal val="#ppt_x"/>
                                          </p:val>
                                        </p:tav>
                                      </p:tavLst>
                                    </p:anim>
                                    <p:anim calcmode="lin" valueType="num">
                                      <p:cBhvr additive="base">
                                        <p:cTn id="44" dur="500" fill="hold"/>
                                        <p:tgtEl>
                                          <p:spTgt spid="33383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33831"/>
                                        </p:tgtEl>
                                        <p:attrNameLst>
                                          <p:attrName>style.visibility</p:attrName>
                                        </p:attrNameLst>
                                      </p:cBhvr>
                                      <p:to>
                                        <p:strVal val="visible"/>
                                      </p:to>
                                    </p:set>
                                    <p:anim calcmode="lin" valueType="num">
                                      <p:cBhvr additive="base">
                                        <p:cTn id="49" dur="500" fill="hold"/>
                                        <p:tgtEl>
                                          <p:spTgt spid="333831"/>
                                        </p:tgtEl>
                                        <p:attrNameLst>
                                          <p:attrName>ppt_x</p:attrName>
                                        </p:attrNameLst>
                                      </p:cBhvr>
                                      <p:tavLst>
                                        <p:tav tm="0">
                                          <p:val>
                                            <p:strVal val="0-#ppt_w/2"/>
                                          </p:val>
                                        </p:tav>
                                        <p:tav tm="100000">
                                          <p:val>
                                            <p:strVal val="#ppt_x"/>
                                          </p:val>
                                        </p:tav>
                                      </p:tavLst>
                                    </p:anim>
                                    <p:anim calcmode="lin" valueType="num">
                                      <p:cBhvr additive="base">
                                        <p:cTn id="50" dur="500" fill="hold"/>
                                        <p:tgtEl>
                                          <p:spTgt spid="33383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33837"/>
                                        </p:tgtEl>
                                        <p:attrNameLst>
                                          <p:attrName>style.visibility</p:attrName>
                                        </p:attrNameLst>
                                      </p:cBhvr>
                                      <p:to>
                                        <p:strVal val="visible"/>
                                      </p:to>
                                    </p:set>
                                    <p:anim calcmode="lin" valueType="num">
                                      <p:cBhvr additive="base">
                                        <p:cTn id="55" dur="500" fill="hold"/>
                                        <p:tgtEl>
                                          <p:spTgt spid="333837"/>
                                        </p:tgtEl>
                                        <p:attrNameLst>
                                          <p:attrName>ppt_x</p:attrName>
                                        </p:attrNameLst>
                                      </p:cBhvr>
                                      <p:tavLst>
                                        <p:tav tm="0">
                                          <p:val>
                                            <p:strVal val="0-#ppt_w/2"/>
                                          </p:val>
                                        </p:tav>
                                        <p:tav tm="100000">
                                          <p:val>
                                            <p:strVal val="#ppt_x"/>
                                          </p:val>
                                        </p:tav>
                                      </p:tavLst>
                                    </p:anim>
                                    <p:anim calcmode="lin" valueType="num">
                                      <p:cBhvr additive="base">
                                        <p:cTn id="56" dur="500" fill="hold"/>
                                        <p:tgtEl>
                                          <p:spTgt spid="3338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4C6623EB-DFBE-4151-89CC-20715F9BE013}" type="slidenum">
              <a:rPr lang="en-US" altLang="en-US" sz="1000">
                <a:solidFill>
                  <a:schemeClr val="tx1"/>
                </a:solidFill>
              </a:rPr>
              <a:pPr>
                <a:spcBef>
                  <a:spcPct val="0"/>
                </a:spcBef>
              </a:pPr>
              <a:t>73</a:t>
            </a:fld>
            <a:endParaRPr lang="en-US" altLang="en-US" sz="1000">
              <a:solidFill>
                <a:schemeClr val="tx1"/>
              </a:solidFill>
            </a:endParaRPr>
          </a:p>
        </p:txBody>
      </p:sp>
      <p:graphicFrame>
        <p:nvGraphicFramePr>
          <p:cNvPr id="334885" name="Group 37"/>
          <p:cNvGraphicFramePr>
            <a:graphicFrameLocks noGrp="1"/>
          </p:cNvGraphicFramePr>
          <p:nvPr/>
        </p:nvGraphicFramePr>
        <p:xfrm>
          <a:off x="533400" y="1066800"/>
          <a:ext cx="7991475" cy="3097214"/>
        </p:xfrm>
        <a:graphic>
          <a:graphicData uri="http://schemas.openxmlformats.org/drawingml/2006/table">
            <a:tbl>
              <a:tblPr/>
              <a:tblGrid>
                <a:gridCol w="8636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6191250">
                  <a:extLst>
                    <a:ext uri="{9D8B030D-6E8A-4147-A177-3AD203B41FA5}">
                      <a16:colId xmlns:a16="http://schemas.microsoft.com/office/drawing/2014/main" val="20002"/>
                    </a:ext>
                  </a:extLst>
                </a:gridCol>
              </a:tblGrid>
              <a:tr h="765175">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i</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x</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c(x)+(i+x-3/2)+1/2[f</a:t>
                      </a:r>
                      <a:r>
                        <a:rPr kumimoji="0" lang="en-GB" altLang="en-US" sz="2800" b="0" i="0" u="none" strike="noStrike" cap="none" normalizeH="0" baseline="-25000">
                          <a:ln>
                            <a:noFill/>
                          </a:ln>
                          <a:solidFill>
                            <a:schemeClr val="accent2"/>
                          </a:solidFill>
                          <a:effectLst/>
                          <a:latin typeface="Times New Roman" pitchFamily="18" charset="0"/>
                        </a:rPr>
                        <a:t>2</a:t>
                      </a:r>
                      <a:r>
                        <a:rPr kumimoji="0" lang="en-GB" altLang="en-US" sz="2800" b="0" i="0" u="none" strike="noStrike" cap="none" normalizeH="0" baseline="0">
                          <a:ln>
                            <a:noFill/>
                          </a:ln>
                          <a:solidFill>
                            <a:schemeClr val="accent2"/>
                          </a:solidFill>
                          <a:effectLst/>
                          <a:latin typeface="Times New Roman" pitchFamily="18" charset="0"/>
                        </a:rPr>
                        <a:t>(i+x-1)+f</a:t>
                      </a:r>
                      <a:r>
                        <a:rPr kumimoji="0" lang="en-GB" altLang="en-US" sz="2800" b="0" i="0" u="none" strike="noStrike" cap="none" normalizeH="0" baseline="-25000">
                          <a:ln>
                            <a:noFill/>
                          </a:ln>
                          <a:solidFill>
                            <a:schemeClr val="accent2"/>
                          </a:solidFill>
                          <a:effectLst/>
                          <a:latin typeface="Times New Roman" pitchFamily="18" charset="0"/>
                        </a:rPr>
                        <a:t>2</a:t>
                      </a:r>
                      <a:r>
                        <a:rPr kumimoji="0" lang="en-GB" altLang="en-US" sz="2800" b="0" i="0" u="none" strike="noStrike" cap="none" normalizeH="0" baseline="0">
                          <a:ln>
                            <a:noFill/>
                          </a:ln>
                          <a:solidFill>
                            <a:schemeClr val="accent2"/>
                          </a:solidFill>
                          <a:effectLst/>
                          <a:latin typeface="Times New Roman" pitchFamily="18" charset="0"/>
                        </a:rPr>
                        <a:t>(i+x-2)]</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0888">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5 + ½ + 23/2 = 17</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0888">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2</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7 + 3/2 + 33/4 = 67/4</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0263">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1</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3</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000">
                          <a:solidFill>
                            <a:schemeClr val="accent2"/>
                          </a:solidFill>
                          <a:latin typeface="Times New Roman" pitchFamily="18" charset="0"/>
                        </a:defRPr>
                      </a:lvl3pPr>
                      <a:lvl4pPr marL="1600200" indent="-228600">
                        <a:defRPr>
                          <a:solidFill>
                            <a:schemeClr val="accent2"/>
                          </a:solidFill>
                          <a:latin typeface="Times New Roman" pitchFamily="18" charset="0"/>
                        </a:defRPr>
                      </a:lvl4pPr>
                      <a:lvl5pPr marL="2057400" indent="-228600">
                        <a:defRPr>
                          <a:solidFill>
                            <a:schemeClr val="accent2"/>
                          </a:solidFill>
                          <a:latin typeface="Times New Roman" pitchFamily="18" charset="0"/>
                        </a:defRPr>
                      </a:lvl5pPr>
                      <a:lvl6pPr marL="2514600" indent="-228600" eaLnBrk="0" fontAlgn="base" hangingPunct="0">
                        <a:spcBef>
                          <a:spcPct val="20000"/>
                        </a:spcBef>
                        <a:spcAft>
                          <a:spcPct val="0"/>
                        </a:spcAft>
                        <a:defRPr>
                          <a:solidFill>
                            <a:schemeClr val="accent2"/>
                          </a:solidFill>
                          <a:latin typeface="Times New Roman" pitchFamily="18" charset="0"/>
                        </a:defRPr>
                      </a:lvl6pPr>
                      <a:lvl7pPr marL="2971800" indent="-228600" eaLnBrk="0" fontAlgn="base" hangingPunct="0">
                        <a:spcBef>
                          <a:spcPct val="20000"/>
                        </a:spcBef>
                        <a:spcAft>
                          <a:spcPct val="0"/>
                        </a:spcAft>
                        <a:defRPr>
                          <a:solidFill>
                            <a:schemeClr val="accent2"/>
                          </a:solidFill>
                          <a:latin typeface="Times New Roman" pitchFamily="18" charset="0"/>
                        </a:defRPr>
                      </a:lvl7pPr>
                      <a:lvl8pPr marL="3429000" indent="-228600" eaLnBrk="0" fontAlgn="base" hangingPunct="0">
                        <a:spcBef>
                          <a:spcPct val="20000"/>
                        </a:spcBef>
                        <a:spcAft>
                          <a:spcPct val="0"/>
                        </a:spcAft>
                        <a:defRPr>
                          <a:solidFill>
                            <a:schemeClr val="accent2"/>
                          </a:solidFill>
                          <a:latin typeface="Times New Roman" pitchFamily="18" charset="0"/>
                        </a:defRPr>
                      </a:lvl8pPr>
                      <a:lvl9pPr marL="3886200" indent="-228600" eaLnBrk="0" fontAlgn="base" hangingPunct="0">
                        <a:spcBef>
                          <a:spcPct val="20000"/>
                        </a:spcBef>
                        <a:spcAft>
                          <a:spcPct val="0"/>
                        </a:spcAft>
                        <a:defRPr>
                          <a:solidFill>
                            <a:schemeClr val="accent2"/>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accent2"/>
                          </a:solidFill>
                          <a:effectLst/>
                          <a:latin typeface="Times New Roman" pitchFamily="18" charset="0"/>
                        </a:rPr>
                        <a:t>9 + 5/2 + 19/4 = 65/4</a:t>
                      </a:r>
                      <a:r>
                        <a:rPr kumimoji="0" lang="en-GB" altLang="en-US" sz="2800" b="0" i="0" u="none" strike="noStrike" cap="none" normalizeH="0" baseline="0">
                          <a:ln>
                            <a:noFill/>
                          </a:ln>
                          <a:solidFill>
                            <a:srgbClr val="FF0000"/>
                          </a:solidFill>
                          <a:effectLst/>
                          <a:latin typeface="Times New Roman" pitchFamily="18" charset="0"/>
                        </a:rPr>
                        <a:t>*</a:t>
                      </a:r>
                      <a:endParaRPr kumimoji="0" lang="en-US" altLang="en-US" sz="2800" b="0" i="0" u="none" strike="noStrike" cap="none" normalizeH="0" baseline="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34886" name="Object 38"/>
          <p:cNvGraphicFramePr>
            <a:graphicFrameLocks noChangeAspect="1"/>
          </p:cNvGraphicFramePr>
          <p:nvPr/>
        </p:nvGraphicFramePr>
        <p:xfrm>
          <a:off x="914400" y="5715000"/>
          <a:ext cx="2220913" cy="520700"/>
        </p:xfrm>
        <a:graphic>
          <a:graphicData uri="http://schemas.openxmlformats.org/presentationml/2006/ole">
            <mc:AlternateContent xmlns:mc="http://schemas.openxmlformats.org/markup-compatibility/2006">
              <mc:Choice xmlns:v="urn:schemas-microsoft-com:vml" Requires="v">
                <p:oleObj name="Equation" r:id="rId2" imgW="799753" imgH="215806" progId="Equation.3">
                  <p:embed/>
                </p:oleObj>
              </mc:Choice>
              <mc:Fallback>
                <p:oleObj name="Equation" r:id="rId2" imgW="799753" imgH="215806" progId="Equation.3">
                  <p:embed/>
                  <p:pic>
                    <p:nvPicPr>
                      <p:cNvPr id="0" name="Object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22209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4887" name="Text Box 39"/>
          <p:cNvSpPr txBox="1">
            <a:spLocks noChangeArrowheads="1"/>
          </p:cNvSpPr>
          <p:nvPr/>
        </p:nvSpPr>
        <p:spPr bwMode="auto">
          <a:xfrm>
            <a:off x="669925" y="371475"/>
            <a:ext cx="1239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Stage 1</a:t>
            </a:r>
          </a:p>
        </p:txBody>
      </p:sp>
      <p:sp>
        <p:nvSpPr>
          <p:cNvPr id="334888" name="Text Box 40"/>
          <p:cNvSpPr txBox="1">
            <a:spLocks noChangeArrowheads="1"/>
          </p:cNvSpPr>
          <p:nvPr/>
        </p:nvSpPr>
        <p:spPr bwMode="auto">
          <a:xfrm>
            <a:off x="533400" y="4572000"/>
            <a:ext cx="8016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buClr>
                <a:schemeClr val="tx1"/>
              </a:buClr>
              <a:buFont typeface="Symbol" pitchFamily="18" charset="2"/>
              <a:buNone/>
            </a:pPr>
            <a:r>
              <a:rPr lang="en-GB" altLang="en-US" sz="2800">
                <a:solidFill>
                  <a:srgbClr val="FF0000"/>
                </a:solidFill>
              </a:rPr>
              <a:t>Optimal value and solution for stage 1 and hence the whole problem</a:t>
            </a:r>
          </a:p>
        </p:txBody>
      </p:sp>
      <p:graphicFrame>
        <p:nvGraphicFramePr>
          <p:cNvPr id="334889" name="Object 41"/>
          <p:cNvGraphicFramePr>
            <a:graphicFrameLocks noChangeAspect="1"/>
          </p:cNvGraphicFramePr>
          <p:nvPr/>
        </p:nvGraphicFramePr>
        <p:xfrm>
          <a:off x="4695825" y="5715000"/>
          <a:ext cx="1516063" cy="596900"/>
        </p:xfrm>
        <a:graphic>
          <a:graphicData uri="http://schemas.openxmlformats.org/presentationml/2006/ole">
            <mc:AlternateContent xmlns:mc="http://schemas.openxmlformats.org/markup-compatibility/2006">
              <mc:Choice xmlns:v="urn:schemas-microsoft-com:vml" Requires="v">
                <p:oleObj name="Equation" r:id="rId4" imgW="545626" imgH="215713" progId="Equation.3">
                  <p:embed/>
                </p:oleObj>
              </mc:Choice>
              <mc:Fallback>
                <p:oleObj name="Equation" r:id="rId4" imgW="545626" imgH="215713"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5715000"/>
                        <a:ext cx="151606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87"/>
                                        </p:tgtEl>
                                        <p:attrNameLst>
                                          <p:attrName>style.visibility</p:attrName>
                                        </p:attrNameLst>
                                      </p:cBhvr>
                                      <p:to>
                                        <p:strVal val="visible"/>
                                      </p:to>
                                    </p:set>
                                    <p:anim calcmode="lin" valueType="num">
                                      <p:cBhvr additive="base">
                                        <p:cTn id="7" dur="500" fill="hold"/>
                                        <p:tgtEl>
                                          <p:spTgt spid="334887"/>
                                        </p:tgtEl>
                                        <p:attrNameLst>
                                          <p:attrName>ppt_x</p:attrName>
                                        </p:attrNameLst>
                                      </p:cBhvr>
                                      <p:tavLst>
                                        <p:tav tm="0">
                                          <p:val>
                                            <p:strVal val="0-#ppt_w/2"/>
                                          </p:val>
                                        </p:tav>
                                        <p:tav tm="100000">
                                          <p:val>
                                            <p:strVal val="#ppt_x"/>
                                          </p:val>
                                        </p:tav>
                                      </p:tavLst>
                                    </p:anim>
                                    <p:anim calcmode="lin" valueType="num">
                                      <p:cBhvr additive="base">
                                        <p:cTn id="8" dur="500" fill="hold"/>
                                        <p:tgtEl>
                                          <p:spTgt spid="3348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4885"/>
                                        </p:tgtEl>
                                        <p:attrNameLst>
                                          <p:attrName>style.visibility</p:attrName>
                                        </p:attrNameLst>
                                      </p:cBhvr>
                                      <p:to>
                                        <p:strVal val="visible"/>
                                      </p:to>
                                    </p:set>
                                    <p:anim calcmode="lin" valueType="num">
                                      <p:cBhvr additive="base">
                                        <p:cTn id="13" dur="500" fill="hold"/>
                                        <p:tgtEl>
                                          <p:spTgt spid="334885"/>
                                        </p:tgtEl>
                                        <p:attrNameLst>
                                          <p:attrName>ppt_x</p:attrName>
                                        </p:attrNameLst>
                                      </p:cBhvr>
                                      <p:tavLst>
                                        <p:tav tm="0">
                                          <p:val>
                                            <p:strVal val="0-#ppt_w/2"/>
                                          </p:val>
                                        </p:tav>
                                        <p:tav tm="100000">
                                          <p:val>
                                            <p:strVal val="#ppt_x"/>
                                          </p:val>
                                        </p:tav>
                                      </p:tavLst>
                                    </p:anim>
                                    <p:anim calcmode="lin" valueType="num">
                                      <p:cBhvr additive="base">
                                        <p:cTn id="14" dur="500" fill="hold"/>
                                        <p:tgtEl>
                                          <p:spTgt spid="3348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4888"/>
                                        </p:tgtEl>
                                        <p:attrNameLst>
                                          <p:attrName>style.visibility</p:attrName>
                                        </p:attrNameLst>
                                      </p:cBhvr>
                                      <p:to>
                                        <p:strVal val="visible"/>
                                      </p:to>
                                    </p:set>
                                    <p:anim calcmode="lin" valueType="num">
                                      <p:cBhvr additive="base">
                                        <p:cTn id="19" dur="500" fill="hold"/>
                                        <p:tgtEl>
                                          <p:spTgt spid="334888"/>
                                        </p:tgtEl>
                                        <p:attrNameLst>
                                          <p:attrName>ppt_x</p:attrName>
                                        </p:attrNameLst>
                                      </p:cBhvr>
                                      <p:tavLst>
                                        <p:tav tm="0">
                                          <p:val>
                                            <p:strVal val="0-#ppt_w/2"/>
                                          </p:val>
                                        </p:tav>
                                        <p:tav tm="100000">
                                          <p:val>
                                            <p:strVal val="#ppt_x"/>
                                          </p:val>
                                        </p:tav>
                                      </p:tavLst>
                                    </p:anim>
                                    <p:anim calcmode="lin" valueType="num">
                                      <p:cBhvr additive="base">
                                        <p:cTn id="20" dur="500" fill="hold"/>
                                        <p:tgtEl>
                                          <p:spTgt spid="3348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4886"/>
                                        </p:tgtEl>
                                        <p:attrNameLst>
                                          <p:attrName>style.visibility</p:attrName>
                                        </p:attrNameLst>
                                      </p:cBhvr>
                                      <p:to>
                                        <p:strVal val="visible"/>
                                      </p:to>
                                    </p:set>
                                    <p:anim calcmode="lin" valueType="num">
                                      <p:cBhvr additive="base">
                                        <p:cTn id="25" dur="500" fill="hold"/>
                                        <p:tgtEl>
                                          <p:spTgt spid="334886"/>
                                        </p:tgtEl>
                                        <p:attrNameLst>
                                          <p:attrName>ppt_x</p:attrName>
                                        </p:attrNameLst>
                                      </p:cBhvr>
                                      <p:tavLst>
                                        <p:tav tm="0">
                                          <p:val>
                                            <p:strVal val="0-#ppt_w/2"/>
                                          </p:val>
                                        </p:tav>
                                        <p:tav tm="100000">
                                          <p:val>
                                            <p:strVal val="#ppt_x"/>
                                          </p:val>
                                        </p:tav>
                                      </p:tavLst>
                                    </p:anim>
                                    <p:anim calcmode="lin" valueType="num">
                                      <p:cBhvr additive="base">
                                        <p:cTn id="26" dur="500" fill="hold"/>
                                        <p:tgtEl>
                                          <p:spTgt spid="3348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34889"/>
                                        </p:tgtEl>
                                        <p:attrNameLst>
                                          <p:attrName>style.visibility</p:attrName>
                                        </p:attrNameLst>
                                      </p:cBhvr>
                                      <p:to>
                                        <p:strVal val="visible"/>
                                      </p:to>
                                    </p:set>
                                    <p:anim calcmode="lin" valueType="num">
                                      <p:cBhvr additive="base">
                                        <p:cTn id="31" dur="500" fill="hold"/>
                                        <p:tgtEl>
                                          <p:spTgt spid="334889"/>
                                        </p:tgtEl>
                                        <p:attrNameLst>
                                          <p:attrName>ppt_x</p:attrName>
                                        </p:attrNameLst>
                                      </p:cBhvr>
                                      <p:tavLst>
                                        <p:tav tm="0">
                                          <p:val>
                                            <p:strVal val="0-#ppt_w/2"/>
                                          </p:val>
                                        </p:tav>
                                        <p:tav tm="100000">
                                          <p:val>
                                            <p:strVal val="#ppt_x"/>
                                          </p:val>
                                        </p:tav>
                                      </p:tavLst>
                                    </p:anim>
                                    <p:anim calcmode="lin" valueType="num">
                                      <p:cBhvr additive="base">
                                        <p:cTn id="32" dur="500" fill="hold"/>
                                        <p:tgtEl>
                                          <p:spTgt spid="3348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87" grpId="0" autoUpdateAnimBg="0"/>
      <p:bldP spid="33488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404813"/>
            <a:ext cx="7772400" cy="5976937"/>
          </a:xfrm>
        </p:spPr>
        <p:txBody>
          <a:bodyPr/>
          <a:lstStyle/>
          <a:p>
            <a:pPr>
              <a:defRPr/>
            </a:pPr>
            <a:r>
              <a:rPr lang="en-GB" dirty="0"/>
              <a:t> 3. When should the inventory be replenished?</a:t>
            </a:r>
          </a:p>
          <a:p>
            <a:pPr>
              <a:defRPr/>
            </a:pPr>
            <a:r>
              <a:rPr lang="en-GB" dirty="0"/>
              <a:t>There are two ways.</a:t>
            </a:r>
          </a:p>
          <a:p>
            <a:pPr>
              <a:defRPr/>
            </a:pPr>
            <a:endParaRPr lang="en-GB" i="1" dirty="0"/>
          </a:p>
          <a:p>
            <a:pPr marL="457200" indent="-457200">
              <a:buFont typeface="Wingdings" panose="05000000000000000000" pitchFamily="2" charset="2"/>
              <a:buChar char="Ø"/>
              <a:defRPr/>
            </a:pPr>
            <a:r>
              <a:rPr lang="en-GB" b="1" i="1" dirty="0"/>
              <a:t>Periodic review</a:t>
            </a:r>
            <a:r>
              <a:rPr lang="en-GB" dirty="0"/>
              <a:t>. To order at a fixed time interval.</a:t>
            </a:r>
          </a:p>
          <a:p>
            <a:pPr marL="457200" indent="-457200">
              <a:buFont typeface="Wingdings" panose="05000000000000000000" pitchFamily="2" charset="2"/>
              <a:buChar char="Ø"/>
              <a:defRPr/>
            </a:pPr>
            <a:r>
              <a:rPr lang="en-GB" b="1" i="1" dirty="0"/>
              <a:t>Continuous review.</a:t>
            </a:r>
            <a:r>
              <a:rPr lang="en-GB" b="1" dirty="0"/>
              <a:t> </a:t>
            </a:r>
            <a:r>
              <a:rPr lang="en-GB" dirty="0"/>
              <a:t>To order when inventory reaches a certain level.</a:t>
            </a:r>
          </a:p>
          <a:p>
            <a:pPr>
              <a:defRPr/>
            </a:pPr>
            <a:r>
              <a:rPr lang="en-GB" dirty="0"/>
              <a:t> </a:t>
            </a:r>
          </a:p>
        </p:txBody>
      </p:sp>
      <p:sp>
        <p:nvSpPr>
          <p:cNvPr id="11267"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3A4C3B7E-4540-45AC-AF3B-BB7DD208BFE5}" type="slidenum">
              <a:rPr lang="en-US" altLang="en-US" sz="1000">
                <a:solidFill>
                  <a:schemeClr val="tx1"/>
                </a:solidFill>
              </a:rPr>
              <a:pPr>
                <a:spcBef>
                  <a:spcPct val="0"/>
                </a:spcBef>
              </a:pPr>
              <a:t>8</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39750" y="908050"/>
            <a:ext cx="8353425" cy="4968875"/>
          </a:xfrm>
        </p:spPr>
        <p:txBody>
          <a:bodyPr/>
          <a:lstStyle/>
          <a:p>
            <a:r>
              <a:rPr lang="en-GB" altLang="en-US" b="1"/>
              <a:t>Possible demand scenarios</a:t>
            </a:r>
          </a:p>
          <a:p>
            <a:endParaRPr lang="en-GB" altLang="en-US"/>
          </a:p>
          <a:p>
            <a:r>
              <a:rPr lang="en-GB" altLang="en-US"/>
              <a:t>Demand may be </a:t>
            </a:r>
            <a:r>
              <a:rPr lang="en-GB" altLang="en-US" i="1"/>
              <a:t>deterministic</a:t>
            </a:r>
            <a:r>
              <a:rPr lang="en-GB" altLang="en-US"/>
              <a:t> or </a:t>
            </a:r>
            <a:r>
              <a:rPr lang="en-GB" altLang="en-US" i="1"/>
              <a:t>probabilistic</a:t>
            </a:r>
            <a:r>
              <a:rPr lang="en-GB" altLang="en-US"/>
              <a:t>.</a:t>
            </a:r>
          </a:p>
          <a:p>
            <a:r>
              <a:rPr lang="en-GB" altLang="en-US"/>
              <a:t>A deterministic demand is said to be </a:t>
            </a:r>
            <a:r>
              <a:rPr lang="en-GB" altLang="en-US" i="1"/>
              <a:t>static</a:t>
            </a:r>
            <a:r>
              <a:rPr lang="en-GB" altLang="en-US"/>
              <a:t> if the consumption rate is constant, or </a:t>
            </a:r>
            <a:r>
              <a:rPr lang="en-GB" altLang="en-US" i="1"/>
              <a:t>dynamic</a:t>
            </a:r>
            <a:r>
              <a:rPr lang="en-GB" altLang="en-US"/>
              <a:t> if the consumption rate varies from time to time.</a:t>
            </a:r>
          </a:p>
          <a:p>
            <a:r>
              <a:rPr lang="en-GB" altLang="en-US"/>
              <a:t> </a:t>
            </a:r>
          </a:p>
        </p:txBody>
      </p:sp>
      <p:sp>
        <p:nvSpPr>
          <p:cNvPr id="12291" name="Slide Number Placeholder 3"/>
          <p:cNvSpPr>
            <a:spLocks noGrp="1"/>
          </p:cNvSpPr>
          <p:nvPr>
            <p:ph type="sldNum" sz="quarter" idx="12"/>
          </p:nvPr>
        </p:nvSpPr>
        <p:spPr>
          <a:noFill/>
        </p:spPr>
        <p:txBody>
          <a:bodyPr/>
          <a:lstStyle>
            <a:lvl1pPr>
              <a:spcBef>
                <a:spcPct val="20000"/>
              </a:spcBef>
              <a:defRPr sz="3200">
                <a:solidFill>
                  <a:schemeClr val="accent2"/>
                </a:solidFill>
                <a:latin typeface="Times New Roman" pitchFamily="18" charset="0"/>
              </a:defRPr>
            </a:lvl1pPr>
            <a:lvl2pPr marL="742950" indent="-285750">
              <a:spcBef>
                <a:spcPct val="20000"/>
              </a:spcBef>
              <a:defRPr sz="2800">
                <a:solidFill>
                  <a:schemeClr val="accent2"/>
                </a:solidFill>
                <a:latin typeface="Times New Roman" pitchFamily="18" charset="0"/>
              </a:defRPr>
            </a:lvl2pPr>
            <a:lvl3pPr marL="1143000" indent="-228600">
              <a:spcBef>
                <a:spcPct val="20000"/>
              </a:spcBef>
              <a:defRPr sz="2400">
                <a:solidFill>
                  <a:schemeClr val="accent2"/>
                </a:solidFill>
                <a:latin typeface="Times New Roman" pitchFamily="18" charset="0"/>
              </a:defRPr>
            </a:lvl3pPr>
            <a:lvl4pPr marL="1600200" indent="-228600">
              <a:spcBef>
                <a:spcPct val="20000"/>
              </a:spcBef>
              <a:defRPr sz="2000">
                <a:solidFill>
                  <a:schemeClr val="accent2"/>
                </a:solidFill>
                <a:latin typeface="Times New Roman" pitchFamily="18" charset="0"/>
              </a:defRPr>
            </a:lvl4pPr>
            <a:lvl5pPr marL="2057400" indent="-228600">
              <a:spcBef>
                <a:spcPct val="20000"/>
              </a:spcBef>
              <a:defRPr sz="2000">
                <a:solidFill>
                  <a:schemeClr val="accent2"/>
                </a:solidFill>
                <a:latin typeface="Times New Roman" pitchFamily="18" charset="0"/>
              </a:defRPr>
            </a:lvl5pPr>
            <a:lvl6pPr marL="2514600" indent="-228600" eaLnBrk="0" fontAlgn="base" hangingPunct="0">
              <a:spcBef>
                <a:spcPct val="20000"/>
              </a:spcBef>
              <a:spcAft>
                <a:spcPct val="0"/>
              </a:spcAft>
              <a:defRPr sz="2000">
                <a:solidFill>
                  <a:schemeClr val="accent2"/>
                </a:solidFill>
                <a:latin typeface="Times New Roman" pitchFamily="18" charset="0"/>
              </a:defRPr>
            </a:lvl6pPr>
            <a:lvl7pPr marL="2971800" indent="-228600" eaLnBrk="0" fontAlgn="base" hangingPunct="0">
              <a:spcBef>
                <a:spcPct val="20000"/>
              </a:spcBef>
              <a:spcAft>
                <a:spcPct val="0"/>
              </a:spcAft>
              <a:defRPr sz="2000">
                <a:solidFill>
                  <a:schemeClr val="accent2"/>
                </a:solidFill>
                <a:latin typeface="Times New Roman" pitchFamily="18" charset="0"/>
              </a:defRPr>
            </a:lvl7pPr>
            <a:lvl8pPr marL="3429000" indent="-228600" eaLnBrk="0" fontAlgn="base" hangingPunct="0">
              <a:spcBef>
                <a:spcPct val="20000"/>
              </a:spcBef>
              <a:spcAft>
                <a:spcPct val="0"/>
              </a:spcAft>
              <a:defRPr sz="2000">
                <a:solidFill>
                  <a:schemeClr val="accent2"/>
                </a:solidFill>
                <a:latin typeface="Times New Roman" pitchFamily="18" charset="0"/>
              </a:defRPr>
            </a:lvl8pPr>
            <a:lvl9pPr marL="3886200" indent="-228600" eaLnBrk="0" fontAlgn="base" hangingPunct="0">
              <a:spcBef>
                <a:spcPct val="20000"/>
              </a:spcBef>
              <a:spcAft>
                <a:spcPct val="0"/>
              </a:spcAft>
              <a:defRPr sz="2000">
                <a:solidFill>
                  <a:schemeClr val="accent2"/>
                </a:solidFill>
                <a:latin typeface="Times New Roman" pitchFamily="18" charset="0"/>
              </a:defRPr>
            </a:lvl9pPr>
          </a:lstStyle>
          <a:p>
            <a:pPr>
              <a:spcBef>
                <a:spcPct val="0"/>
              </a:spcBef>
            </a:pPr>
            <a:fld id="{C5151B9B-E81E-49FD-A57D-E52BB46CCE41}" type="slidenum">
              <a:rPr lang="en-US" altLang="en-US" sz="1000">
                <a:solidFill>
                  <a:schemeClr val="tx1"/>
                </a:solidFill>
              </a:rPr>
              <a:pPr>
                <a:spcBef>
                  <a:spcPct val="0"/>
                </a:spcBef>
              </a:pPr>
              <a:t>9</a:t>
            </a:fld>
            <a:endParaRPr lang="en-US" altLang="en-US" sz="1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naugural1">
  <a:themeElements>
    <a:clrScheme name="inaugural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augural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None/>
          <a:tabLst/>
          <a:defRPr kumimoji="0" lang="en-US" sz="28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None/>
          <a:tabLst/>
          <a:defRPr kumimoji="0" lang="en-US" sz="28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inaugural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augural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augural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augural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augural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augural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augural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Designs\inaugural1.pot</Template>
  <TotalTime>20476</TotalTime>
  <Words>2237</Words>
  <Application>Microsoft Office PowerPoint</Application>
  <PresentationFormat>On-screen Show (4:3)</PresentationFormat>
  <Paragraphs>402</Paragraphs>
  <Slides>73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0" baseType="lpstr">
      <vt:lpstr>Arial</vt:lpstr>
      <vt:lpstr>Cambria Math</vt:lpstr>
      <vt:lpstr>Symbol</vt:lpstr>
      <vt:lpstr>Times New Roman</vt:lpstr>
      <vt:lpstr>Wingdings</vt:lpstr>
      <vt:lpstr>inaugural1</vt:lpstr>
      <vt:lpstr>Equation</vt:lpstr>
      <vt:lpstr>Supply Chain Management </vt:lpstr>
      <vt:lpstr>Plan of the lecture</vt:lpstr>
      <vt:lpstr>Part I: Topics</vt:lpstr>
      <vt:lpstr> 1.0 Introduction </vt:lpstr>
      <vt:lpstr>PowerPoint Presentation</vt:lpstr>
      <vt:lpstr>PowerPoint Presentation</vt:lpstr>
      <vt:lpstr>PowerPoint Presentation</vt:lpstr>
      <vt:lpstr>PowerPoint Presentation</vt:lpstr>
      <vt:lpstr>PowerPoint Presentation</vt:lpstr>
      <vt:lpstr>PowerPoint Presentation</vt:lpstr>
      <vt:lpstr> 1.1 Economic Order Quantity (EOQ)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to reorder</vt:lpstr>
      <vt:lpstr>PowerPoint Presentation</vt:lpstr>
      <vt:lpstr>PowerPoint Presentation</vt:lpstr>
      <vt:lpstr>PowerPoint Presentation</vt:lpstr>
      <vt:lpstr>1.2 Economic Production Lot-Size Model (Finite Production Rate Model) </vt:lpstr>
      <vt:lpstr>PowerPoint Presentation</vt:lpstr>
      <vt:lpstr>PowerPoint Presentation</vt:lpstr>
      <vt:lpstr>PowerPoint Presentation</vt:lpstr>
      <vt:lpstr>PowerPoint Presentation</vt:lpstr>
      <vt:lpstr>PowerPoint Presentation</vt:lpstr>
      <vt:lpstr>PowerPoint Presentation</vt:lpstr>
      <vt:lpstr>1.3 An Inventory Model with Planed Shortages--Backorders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 Quantity Discounts for EOQ Model</vt:lpstr>
      <vt:lpstr>PowerPoint Presentation</vt:lpstr>
      <vt:lpstr>PowerPoint Presentation</vt:lpstr>
      <vt:lpstr>PowerPoint Presentation</vt:lpstr>
      <vt:lpstr>PowerPoint Presentation</vt:lpstr>
      <vt:lpstr>PowerPoint Presentation</vt:lpstr>
      <vt:lpstr>Optimal order size under total unit discount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Incremental Discount Case</vt:lpstr>
      <vt:lpstr>PowerPoint Presentation</vt:lpstr>
      <vt:lpstr>PowerPoint Presentation</vt:lpstr>
      <vt:lpstr>PowerPoint Presentation</vt:lpstr>
      <vt:lpstr>PowerPoint Presentation</vt:lpstr>
      <vt:lpstr>PowerPoint Presentation</vt:lpstr>
      <vt:lpstr> 1.5 Production and inventory control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Orders</dc:title>
  <dc:creator>Chris Potts</dc:creator>
  <cp:lastModifiedBy>Zaur Hasanov</cp:lastModifiedBy>
  <cp:revision>309</cp:revision>
  <cp:lastPrinted>2003-07-03T10:44:16Z</cp:lastPrinted>
  <dcterms:created xsi:type="dcterms:W3CDTF">2001-11-03T20:47:04Z</dcterms:created>
  <dcterms:modified xsi:type="dcterms:W3CDTF">2021-05-17T14:59:29Z</dcterms:modified>
</cp:coreProperties>
</file>